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1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7" r:id="rId16"/>
    <p:sldId id="298" r:id="rId17"/>
    <p:sldId id="301" r:id="rId18"/>
    <p:sldId id="303" r:id="rId19"/>
    <p:sldId id="304" r:id="rId20"/>
    <p:sldId id="262" r:id="rId21"/>
    <p:sldId id="299" r:id="rId22"/>
    <p:sldId id="300" r:id="rId23"/>
    <p:sldId id="265" r:id="rId24"/>
    <p:sldId id="302" r:id="rId25"/>
    <p:sldId id="296" r:id="rId26"/>
    <p:sldId id="281" r:id="rId27"/>
  </p:sldIdLst>
  <p:sldSz cx="9144000" cy="5143500" type="screen16x9"/>
  <p:notesSz cx="6858000" cy="9144000"/>
  <p:embeddedFontLst>
    <p:embeddedFont>
      <p:font typeface="Economica" panose="020B0604020202020204" charset="0"/>
      <p:regular r:id="rId29"/>
      <p:bold r:id="rId30"/>
      <p:italic r:id="rId31"/>
      <p:boldItalic r:id="rId32"/>
    </p:embeddedFont>
    <p:embeddedFont>
      <p:font typeface="Muli" panose="020B0604020202020204" charset="0"/>
      <p:regular r:id="rId33"/>
      <p:bold r:id="rId34"/>
      <p:italic r:id="rId35"/>
      <p:boldItalic r:id="rId36"/>
    </p:embeddedFont>
    <p:embeddedFont>
      <p:font typeface="Open Sans" panose="020B0604020202020204" charset="0"/>
      <p:regular r:id="rId37"/>
      <p:bold r:id="rId38"/>
      <p:italic r:id="rId39"/>
      <p:boldItalic r:id="rId40"/>
    </p:embeddedFont>
    <p:embeddedFont>
      <p:font typeface="Georgia" panose="02040502050405020303" pitchFamily="18" charset="0"/>
      <p:regular r:id="rId41"/>
      <p:bold r:id="rId42"/>
      <p:italic r:id="rId43"/>
      <p:boldItalic r:id="rId4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42FD810-CD9B-4BDB-B5E4-4589119A461E}">
  <a:tblStyle styleId="{542FD810-CD9B-4BDB-B5E4-4589119A461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2244" y="-10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1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viewProps" Target="viewProps.xml"/><Relationship Id="rId67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har char="●"/>
              <a:defRPr sz="1100"/>
            </a:lvl1pPr>
            <a:lvl2pPr lvl="1">
              <a:spcBef>
                <a:spcPts val="0"/>
              </a:spcBef>
              <a:buChar char="○"/>
              <a:defRPr sz="1100"/>
            </a:lvl2pPr>
            <a:lvl3pPr lvl="2">
              <a:spcBef>
                <a:spcPts val="0"/>
              </a:spcBef>
              <a:buChar char="■"/>
              <a:defRPr sz="1100"/>
            </a:lvl3pPr>
            <a:lvl4pPr lvl="3">
              <a:spcBef>
                <a:spcPts val="0"/>
              </a:spcBef>
              <a:buChar char="●"/>
              <a:defRPr sz="1100"/>
            </a:lvl4pPr>
            <a:lvl5pPr lvl="4">
              <a:spcBef>
                <a:spcPts val="0"/>
              </a:spcBef>
              <a:buChar char="○"/>
              <a:defRPr sz="1100"/>
            </a:lvl5pPr>
            <a:lvl6pPr lvl="5">
              <a:spcBef>
                <a:spcPts val="0"/>
              </a:spcBef>
              <a:buChar char="■"/>
              <a:defRPr sz="1100"/>
            </a:lvl6pPr>
            <a:lvl7pPr lvl="6">
              <a:spcBef>
                <a:spcPts val="0"/>
              </a:spcBef>
              <a:buChar char="●"/>
              <a:defRPr sz="1100"/>
            </a:lvl7pPr>
            <a:lvl8pPr lvl="7">
              <a:spcBef>
                <a:spcPts val="0"/>
              </a:spcBef>
              <a:buChar char="○"/>
              <a:defRPr sz="1100"/>
            </a:lvl8pPr>
            <a:lvl9pPr lvl="8">
              <a:spcBef>
                <a:spcPts val="0"/>
              </a:spcBef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9823568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002135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62361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984379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829268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518604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31310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3346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8202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628837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3559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53669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648493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415048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551828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305650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88859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238689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Shape 41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0" name="Shape 4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860081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09203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01605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4332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8902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795628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17446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2991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0" y="0"/>
            <a:ext cx="9144000" cy="5169000"/>
          </a:xfrm>
          <a:prstGeom prst="rect">
            <a:avLst/>
          </a:prstGeom>
          <a:solidFill>
            <a:srgbClr val="FFFFFF">
              <a:alpha val="2654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" name="Shape 10"/>
          <p:cNvSpPr/>
          <p:nvPr/>
        </p:nvSpPr>
        <p:spPr>
          <a:xfrm>
            <a:off x="2748000" y="747750"/>
            <a:ext cx="3648000" cy="3648000"/>
          </a:xfrm>
          <a:prstGeom prst="ellipse">
            <a:avLst/>
          </a:prstGeom>
          <a:solidFill>
            <a:srgbClr val="00B2FF">
              <a:alpha val="7333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2747950" y="747775"/>
            <a:ext cx="3648000" cy="36480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 rtl="0">
              <a:spcBef>
                <a:spcPts val="0"/>
              </a:spcBef>
              <a:buNone/>
              <a:defRPr sz="2400"/>
            </a:lvl1pPr>
            <a:lvl2pPr lvl="1" rtl="0">
              <a:spcBef>
                <a:spcPts val="0"/>
              </a:spcBef>
              <a:buNone/>
              <a:defRPr sz="2400"/>
            </a:lvl2pPr>
            <a:lvl3pPr lvl="2" rtl="0">
              <a:spcBef>
                <a:spcPts val="0"/>
              </a:spcBef>
              <a:buNone/>
              <a:defRPr sz="2400"/>
            </a:lvl3pPr>
            <a:lvl4pPr lvl="3" rtl="0">
              <a:spcBef>
                <a:spcPts val="0"/>
              </a:spcBef>
              <a:buNone/>
              <a:defRPr sz="2400"/>
            </a:lvl4pPr>
            <a:lvl5pPr lvl="4" rtl="0">
              <a:spcBef>
                <a:spcPts val="0"/>
              </a:spcBef>
              <a:buNone/>
              <a:defRPr sz="2400"/>
            </a:lvl5pPr>
            <a:lvl6pPr lvl="5" rtl="0">
              <a:spcBef>
                <a:spcPts val="0"/>
              </a:spcBef>
              <a:buNone/>
              <a:defRPr sz="2400"/>
            </a:lvl6pPr>
            <a:lvl7pPr lvl="6" rtl="0">
              <a:spcBef>
                <a:spcPts val="0"/>
              </a:spcBef>
              <a:buNone/>
              <a:defRPr sz="2400"/>
            </a:lvl7pPr>
            <a:lvl8pPr lvl="7" rtl="0">
              <a:spcBef>
                <a:spcPts val="0"/>
              </a:spcBef>
              <a:buNone/>
              <a:defRPr sz="2400"/>
            </a:lvl8pPr>
            <a:lvl9pPr lvl="8" rtl="0">
              <a:spcBef>
                <a:spcPts val="0"/>
              </a:spcBef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0" y="0"/>
            <a:ext cx="9144000" cy="5169000"/>
          </a:xfrm>
          <a:prstGeom prst="rect">
            <a:avLst/>
          </a:prstGeom>
          <a:solidFill>
            <a:srgbClr val="FFFFFF">
              <a:alpha val="2654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" name="Shape 14"/>
          <p:cNvSpPr/>
          <p:nvPr/>
        </p:nvSpPr>
        <p:spPr>
          <a:xfrm>
            <a:off x="2525575" y="525325"/>
            <a:ext cx="4092900" cy="4092900"/>
          </a:xfrm>
          <a:prstGeom prst="diamond">
            <a:avLst/>
          </a:prstGeom>
          <a:solidFill>
            <a:srgbClr val="00B2FF">
              <a:alpha val="7333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3009350" y="2573875"/>
            <a:ext cx="3086700" cy="2044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 algn="ctr" rtl="0">
              <a:spcBef>
                <a:spcPts val="0"/>
              </a:spcBef>
              <a:buClr>
                <a:srgbClr val="FFFFFF"/>
              </a:buClr>
              <a:buFont typeface="Muli"/>
              <a:buNone/>
              <a:defRPr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buFont typeface="Muli"/>
              <a:buNone/>
              <a:defRPr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buFont typeface="Muli"/>
              <a:buNone/>
              <a:defRPr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buFont typeface="Muli"/>
              <a:buNone/>
              <a:defRPr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buFont typeface="Muli"/>
              <a:buNone/>
              <a:defRPr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buFont typeface="Muli"/>
              <a:buNone/>
              <a:defRPr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buFont typeface="Muli"/>
              <a:buNone/>
              <a:defRPr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buFont typeface="Muli"/>
              <a:buNone/>
              <a:defRPr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 algn="ctr" rtl="0">
              <a:spcBef>
                <a:spcPts val="0"/>
              </a:spcBef>
              <a:buClr>
                <a:srgbClr val="FFFFFF"/>
              </a:buClr>
              <a:buFont typeface="Muli"/>
              <a:buNone/>
              <a:defRPr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title"/>
          </p:nvPr>
        </p:nvSpPr>
        <p:spPr>
          <a:xfrm>
            <a:off x="3048000" y="529375"/>
            <a:ext cx="3048000" cy="2044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lvl="0" algn="ctr" rtl="0">
              <a:spcBef>
                <a:spcPts val="0"/>
              </a:spcBef>
              <a:buNone/>
              <a:defRPr sz="2400"/>
            </a:lvl1pPr>
            <a:lvl2pPr lvl="1" rtl="0">
              <a:spcBef>
                <a:spcPts val="0"/>
              </a:spcBef>
              <a:buNone/>
              <a:defRPr sz="2400"/>
            </a:lvl2pPr>
            <a:lvl3pPr lvl="2" rtl="0">
              <a:spcBef>
                <a:spcPts val="0"/>
              </a:spcBef>
              <a:buNone/>
              <a:defRPr sz="2400"/>
            </a:lvl3pPr>
            <a:lvl4pPr lvl="3" rtl="0">
              <a:spcBef>
                <a:spcPts val="0"/>
              </a:spcBef>
              <a:buNone/>
              <a:defRPr sz="2400"/>
            </a:lvl4pPr>
            <a:lvl5pPr lvl="4" rtl="0">
              <a:spcBef>
                <a:spcPts val="0"/>
              </a:spcBef>
              <a:buNone/>
              <a:defRPr sz="2400"/>
            </a:lvl5pPr>
            <a:lvl6pPr lvl="5" rtl="0">
              <a:spcBef>
                <a:spcPts val="0"/>
              </a:spcBef>
              <a:buNone/>
              <a:defRPr sz="2400"/>
            </a:lvl6pPr>
            <a:lvl7pPr lvl="6" rtl="0">
              <a:spcBef>
                <a:spcPts val="0"/>
              </a:spcBef>
              <a:buNone/>
              <a:defRPr sz="2400"/>
            </a:lvl7pPr>
            <a:lvl8pPr lvl="7" rtl="0">
              <a:spcBef>
                <a:spcPts val="0"/>
              </a:spcBef>
              <a:buNone/>
              <a:defRPr sz="2400"/>
            </a:lvl8pPr>
            <a:lvl9pPr lvl="8" rtl="0">
              <a:spcBef>
                <a:spcPts val="0"/>
              </a:spcBef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/>
        </p:nvSpPr>
        <p:spPr>
          <a:xfrm>
            <a:off x="0" y="0"/>
            <a:ext cx="9144000" cy="5169000"/>
          </a:xfrm>
          <a:prstGeom prst="rect">
            <a:avLst/>
          </a:prstGeom>
          <a:solidFill>
            <a:srgbClr val="FFFFFF">
              <a:alpha val="2654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" name="Shape 19"/>
          <p:cNvSpPr/>
          <p:nvPr/>
        </p:nvSpPr>
        <p:spPr>
          <a:xfrm>
            <a:off x="150" y="1790100"/>
            <a:ext cx="9144000" cy="1563300"/>
          </a:xfrm>
          <a:prstGeom prst="rect">
            <a:avLst/>
          </a:prstGeom>
          <a:solidFill>
            <a:srgbClr val="00B2FF">
              <a:alpha val="7333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1964225" y="2161800"/>
            <a:ext cx="5215500" cy="819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  <a:defRPr sz="16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○"/>
              <a:defRPr sz="16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■"/>
              <a:defRPr sz="16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  <a:defRPr sz="16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○"/>
              <a:defRPr sz="16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■"/>
              <a:defRPr sz="16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  <a:defRPr sz="16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○"/>
              <a:defRPr sz="16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algn="ctr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■"/>
              <a:defRPr sz="16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/>
        </p:nvSpPr>
        <p:spPr>
          <a:xfrm>
            <a:off x="0" y="0"/>
            <a:ext cx="9144000" cy="5169000"/>
          </a:xfrm>
          <a:prstGeom prst="rect">
            <a:avLst/>
          </a:prstGeom>
          <a:solidFill>
            <a:srgbClr val="FFFFFF">
              <a:alpha val="2654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" name="Shape 23"/>
          <p:cNvSpPr/>
          <p:nvPr/>
        </p:nvSpPr>
        <p:spPr>
          <a:xfrm>
            <a:off x="2380350" y="0"/>
            <a:ext cx="6763800" cy="5143500"/>
          </a:xfrm>
          <a:prstGeom prst="rect">
            <a:avLst/>
          </a:prstGeom>
          <a:solidFill>
            <a:srgbClr val="00B2FF">
              <a:alpha val="7333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2902775" y="302375"/>
            <a:ext cx="5718600" cy="503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2902950" y="1509475"/>
            <a:ext cx="5718600" cy="3125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rtl="0">
              <a:spcBef>
                <a:spcPts val="0"/>
              </a:spcBef>
              <a:buClr>
                <a:srgbClr val="FFFFFF"/>
              </a:buClr>
              <a:buSzPct val="83333"/>
              <a:buFont typeface="Muli"/>
              <a:buChar char="➜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rtl="0">
              <a:spcBef>
                <a:spcPts val="0"/>
              </a:spcBef>
              <a:buClr>
                <a:srgbClr val="FFFFFF"/>
              </a:buClr>
              <a:buSzPct val="75000"/>
              <a:buFont typeface="Muli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1 column half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00B2FF">
              <a:alpha val="7333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5128375" y="302375"/>
            <a:ext cx="3493200" cy="503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5128482" y="1509475"/>
            <a:ext cx="3493200" cy="3125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rtl="0">
              <a:spcBef>
                <a:spcPts val="0"/>
              </a:spcBef>
              <a:buClr>
                <a:srgbClr val="FFFFFF"/>
              </a:buClr>
              <a:buSzPct val="83333"/>
              <a:buFont typeface="Muli"/>
              <a:buChar char="➜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rtl="0">
              <a:spcBef>
                <a:spcPts val="0"/>
              </a:spcBef>
              <a:buClr>
                <a:srgbClr val="FFFFFF"/>
              </a:buClr>
              <a:buSzPct val="75000"/>
              <a:buFont typeface="Muli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+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/>
        </p:nvSpPr>
        <p:spPr>
          <a:xfrm>
            <a:off x="0" y="0"/>
            <a:ext cx="9144000" cy="5169000"/>
          </a:xfrm>
          <a:prstGeom prst="rect">
            <a:avLst/>
          </a:prstGeom>
          <a:solidFill>
            <a:srgbClr val="FFFFFF">
              <a:alpha val="2654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2" name="Shape 32"/>
          <p:cNvSpPr/>
          <p:nvPr/>
        </p:nvSpPr>
        <p:spPr>
          <a:xfrm>
            <a:off x="2380350" y="0"/>
            <a:ext cx="6763800" cy="5143500"/>
          </a:xfrm>
          <a:prstGeom prst="rect">
            <a:avLst/>
          </a:prstGeom>
          <a:solidFill>
            <a:srgbClr val="00B2FF">
              <a:alpha val="7333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2902775" y="302375"/>
            <a:ext cx="5718600" cy="503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2902950" y="1509475"/>
            <a:ext cx="2780700" cy="312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➜"/>
              <a:defRPr sz="18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○"/>
              <a:defRPr sz="18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■"/>
              <a:defRPr sz="18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●"/>
              <a:defRPr sz="18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○"/>
              <a:defRPr sz="18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■"/>
              <a:defRPr sz="18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●"/>
              <a:defRPr sz="18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○"/>
              <a:defRPr sz="18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■"/>
              <a:defRPr sz="18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2"/>
          </p:nvPr>
        </p:nvSpPr>
        <p:spPr>
          <a:xfrm>
            <a:off x="5840729" y="1509475"/>
            <a:ext cx="2780700" cy="312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➜"/>
              <a:defRPr sz="18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○"/>
              <a:defRPr sz="18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■"/>
              <a:defRPr sz="18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●"/>
              <a:defRPr sz="18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○"/>
              <a:defRPr sz="18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■"/>
              <a:defRPr sz="18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●"/>
              <a:defRPr sz="18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○"/>
              <a:defRPr sz="18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■"/>
              <a:defRPr sz="18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0" y="0"/>
            <a:ext cx="9144000" cy="5169000"/>
          </a:xfrm>
          <a:prstGeom prst="rect">
            <a:avLst/>
          </a:prstGeom>
          <a:solidFill>
            <a:srgbClr val="FFFFFF">
              <a:alpha val="2654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9" name="Shape 49"/>
          <p:cNvSpPr/>
          <p:nvPr/>
        </p:nvSpPr>
        <p:spPr>
          <a:xfrm>
            <a:off x="1190100" y="4470400"/>
            <a:ext cx="6763800" cy="673200"/>
          </a:xfrm>
          <a:prstGeom prst="rect">
            <a:avLst/>
          </a:prstGeom>
          <a:solidFill>
            <a:srgbClr val="00B2FF">
              <a:alpha val="7333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1190100" y="4470500"/>
            <a:ext cx="6763800" cy="673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>
              <a:spcBef>
                <a:spcPts val="360"/>
              </a:spcBef>
              <a:buClr>
                <a:srgbClr val="FFFFFF"/>
              </a:buClr>
              <a:buFont typeface="Muli"/>
              <a:buChar char="●"/>
              <a:defRPr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bg>
      <p:bgPr>
        <a:solidFill>
          <a:srgbClr val="FFFFFF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2902950" y="1509475"/>
            <a:ext cx="5718600" cy="312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 rtl="0">
              <a:spcBef>
                <a:spcPts val="0"/>
              </a:spcBef>
              <a:buClr>
                <a:srgbClr val="FFFFFF"/>
              </a:buClr>
              <a:buSzPct val="83333"/>
              <a:buFont typeface="Muli"/>
              <a:buChar char="➜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rtl="0">
              <a:spcBef>
                <a:spcPts val="0"/>
              </a:spcBef>
              <a:buClr>
                <a:srgbClr val="FFFFFF"/>
              </a:buClr>
              <a:buSzPct val="75000"/>
              <a:buFont typeface="Muli"/>
              <a:buChar char="○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■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●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○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■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●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○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 rtl="0">
              <a:spcBef>
                <a:spcPts val="0"/>
              </a:spcBef>
              <a:buClr>
                <a:srgbClr val="FFFFFF"/>
              </a:buClr>
              <a:buSzPct val="100000"/>
              <a:buFont typeface="Muli"/>
              <a:buChar char="■"/>
              <a:defRPr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title"/>
          </p:nvPr>
        </p:nvSpPr>
        <p:spPr>
          <a:xfrm>
            <a:off x="2902775" y="302375"/>
            <a:ext cx="5718600" cy="503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6" r:id="rId7"/>
    <p:sldLayoutId id="2147483657" r:id="rId8"/>
  </p:sldLayoutIdLst>
  <p:transition>
    <p:fade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summerchallenge.iit.demokritos.gr/" TargetMode="External"/><Relationship Id="rId5" Type="http://schemas.openxmlformats.org/officeDocument/2006/relationships/hyperlink" Target="https://www.facebook.com/Summer.e.Challenge/" TargetMode="External"/><Relationship Id="rId4" Type="http://schemas.openxmlformats.org/officeDocument/2006/relationships/hyperlink" Target="http://summerchallenge.eu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summerchallenge.demokritos.gr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6" Type="http://schemas.openxmlformats.org/officeDocument/2006/relationships/hyperlink" Target="mailto:ypapa@iit.demokritos.gr" TargetMode="External"/><Relationship Id="rId5" Type="http://schemas.openxmlformats.org/officeDocument/2006/relationships/hyperlink" Target="mailto:demertzi.e@gmail.com" TargetMode="External"/><Relationship Id="rId4" Type="http://schemas.openxmlformats.org/officeDocument/2006/relationships/hyperlink" Target="mailto:nikitas.vouk@gmail.co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hyperlink" Target="mailto:demertzi.e@gmail.com" TargetMode="External"/><Relationship Id="rId4" Type="http://schemas.openxmlformats.org/officeDocument/2006/relationships/hyperlink" Target="mailto:nikitas.vouk@gmail.com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2747950" y="747775"/>
            <a:ext cx="3648000" cy="36480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/>
            <a:r>
              <a:rPr lang="en-US" dirty="0" err="1"/>
              <a:t>S.e.C</a:t>
            </a:r>
            <a:r>
              <a:rPr lang="en-US" dirty="0"/>
              <a:t>. Greek Summer School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sz="1200" dirty="0"/>
              <a:t>Sec </a:t>
            </a:r>
            <a:r>
              <a:rPr lang="en-US" sz="1200" dirty="0" smtClean="0"/>
              <a:t>Multiplier Event - 15/11/2017 </a:t>
            </a:r>
            <a:endParaRPr lang="e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282" y="4590853"/>
            <a:ext cx="2219731" cy="452027"/>
          </a:xfrm>
          <a:prstGeom prst="rect">
            <a:avLst/>
          </a:prstGeom>
        </p:spPr>
      </p:pic>
      <p:pic>
        <p:nvPicPr>
          <p:cNvPr id="5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subTitle" idx="1"/>
          </p:nvPr>
        </p:nvSpPr>
        <p:spPr>
          <a:xfrm>
            <a:off x="3009350" y="2878675"/>
            <a:ext cx="3086700" cy="2044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" dirty="0"/>
          </a:p>
        </p:txBody>
      </p:sp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3048000" y="834175"/>
            <a:ext cx="3048000" cy="20445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/>
              <a:t>2.</a:t>
            </a:r>
          </a:p>
          <a:p>
            <a:pPr lvl="0">
              <a:spcBef>
                <a:spcPts val="0"/>
              </a:spcBef>
              <a:buNone/>
            </a:pPr>
            <a:r>
              <a:rPr lang="en-US" dirty="0"/>
              <a:t>REALIZATION </a:t>
            </a:r>
            <a:endParaRPr lang="en" dirty="0"/>
          </a:p>
        </p:txBody>
      </p:sp>
      <p:pic>
        <p:nvPicPr>
          <p:cNvPr id="4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318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77000"/>
          </a:srgbClr>
        </a:solid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47"/>
          <a:stretch/>
        </p:blipFill>
        <p:spPr>
          <a:xfrm>
            <a:off x="0" y="0"/>
            <a:ext cx="9264000" cy="5145206"/>
          </a:xfrm>
          <a:prstGeom prst="rect">
            <a:avLst/>
          </a:prstGeom>
        </p:spPr>
      </p:pic>
      <p:sp>
        <p:nvSpPr>
          <p:cNvPr id="177" name="Shape 177"/>
          <p:cNvSpPr txBox="1">
            <a:spLocks noGrp="1"/>
          </p:cNvSpPr>
          <p:nvPr>
            <p:ph type="title" idx="4294967295"/>
          </p:nvPr>
        </p:nvSpPr>
        <p:spPr>
          <a:xfrm>
            <a:off x="1" y="4029740"/>
            <a:ext cx="2551814" cy="840805"/>
          </a:xfrm>
          <a:prstGeom prst="rect">
            <a:avLst/>
          </a:prstGeom>
          <a:solidFill>
            <a:srgbClr val="00B2FF">
              <a:alpha val="73330"/>
            </a:srgbClr>
          </a:solidFill>
        </p:spPr>
        <p:txBody>
          <a:bodyPr wrap="square" lIns="91425" tIns="91425" rIns="91425" bIns="91425" anchor="ctr" anchorCtr="0">
            <a:noAutofit/>
          </a:bodyPr>
          <a:lstStyle/>
          <a:p>
            <a:pPr lvl="0" algn="ctr"/>
            <a:r>
              <a:rPr lang="en" dirty="0"/>
              <a:t>A PICTURE IS WORTH A THOUSAND WORDS</a:t>
            </a:r>
            <a:endParaRPr lang="en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282" y="4590853"/>
            <a:ext cx="2219731" cy="452027"/>
          </a:xfrm>
          <a:prstGeom prst="rect">
            <a:avLst/>
          </a:prstGeom>
        </p:spPr>
      </p:pic>
      <p:pic>
        <p:nvPicPr>
          <p:cNvPr id="6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23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>
            <a:spLocks noGrp="1"/>
          </p:cNvSpPr>
          <p:nvPr>
            <p:ph type="title" idx="4294967295"/>
          </p:nvPr>
        </p:nvSpPr>
        <p:spPr>
          <a:xfrm>
            <a:off x="0" y="3991925"/>
            <a:ext cx="2838893" cy="1151575"/>
          </a:xfrm>
          <a:prstGeom prst="rect">
            <a:avLst/>
          </a:prstGeom>
          <a:solidFill>
            <a:srgbClr val="00B2FF">
              <a:alpha val="73330"/>
            </a:srgbClr>
          </a:solidFill>
        </p:spPr>
        <p:txBody>
          <a:bodyPr wrap="square" lIns="91425" tIns="91425" rIns="91425" bIns="91425" anchor="ctr" anchorCtr="0">
            <a:noAutofit/>
          </a:bodyPr>
          <a:lstStyle/>
          <a:p>
            <a:pPr lvl="0" algn="ctr"/>
            <a:r>
              <a:rPr lang="en" dirty="0"/>
              <a:t>A PICTURE IS WORTH A THOUSAND WORDS</a:t>
            </a:r>
            <a:endParaRPr lang="en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" t="20832" r="1106" b="3292"/>
          <a:stretch/>
        </p:blipFill>
        <p:spPr>
          <a:xfrm>
            <a:off x="0" y="0"/>
            <a:ext cx="9130352" cy="5308979"/>
          </a:xfrm>
          <a:prstGeom prst="rect">
            <a:avLst/>
          </a:prstGeom>
        </p:spPr>
      </p:pic>
      <p:sp>
        <p:nvSpPr>
          <p:cNvPr id="5" name="Shape 177"/>
          <p:cNvSpPr txBox="1">
            <a:spLocks/>
          </p:cNvSpPr>
          <p:nvPr/>
        </p:nvSpPr>
        <p:spPr>
          <a:xfrm>
            <a:off x="6305107" y="3697758"/>
            <a:ext cx="2838893" cy="1151575"/>
          </a:xfrm>
          <a:prstGeom prst="rect">
            <a:avLst/>
          </a:prstGeom>
          <a:solidFill>
            <a:srgbClr val="00B2FF">
              <a:alpha val="7333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 i="0" u="none" strike="noStrike" cap="none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algn="ctr"/>
            <a:r>
              <a:rPr lang="en" smtClean="0"/>
              <a:t>A PICTURE IS WORTH A THOUSAND WORDS</a:t>
            </a:r>
            <a:endParaRPr lang="en" sz="2000" dirty="0"/>
          </a:p>
        </p:txBody>
      </p:sp>
      <p:pic>
        <p:nvPicPr>
          <p:cNvPr id="7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32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12" b="25370"/>
          <a:stretch/>
        </p:blipFill>
        <p:spPr>
          <a:xfrm>
            <a:off x="0" y="0"/>
            <a:ext cx="9157648" cy="5131557"/>
          </a:xfrm>
          <a:prstGeom prst="rect">
            <a:avLst/>
          </a:prstGeom>
        </p:spPr>
      </p:pic>
      <p:sp>
        <p:nvSpPr>
          <p:cNvPr id="5" name="Shape 177"/>
          <p:cNvSpPr txBox="1">
            <a:spLocks/>
          </p:cNvSpPr>
          <p:nvPr/>
        </p:nvSpPr>
        <p:spPr>
          <a:xfrm>
            <a:off x="6493267" y="3688422"/>
            <a:ext cx="2650733" cy="1014118"/>
          </a:xfrm>
          <a:prstGeom prst="rect">
            <a:avLst/>
          </a:prstGeom>
          <a:solidFill>
            <a:srgbClr val="00B2FF">
              <a:alpha val="7333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 i="0" u="none" strike="noStrike" cap="none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algn="ctr"/>
            <a:r>
              <a:rPr lang="en" dirty="0" smtClean="0"/>
              <a:t>A PICTURE IS WORTH A THOUSAND WORDS</a:t>
            </a:r>
            <a:endParaRPr lang="en" sz="2000" dirty="0"/>
          </a:p>
        </p:txBody>
      </p:sp>
      <p:pic>
        <p:nvPicPr>
          <p:cNvPr id="6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253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" t="1" b="26887"/>
          <a:stretch/>
        </p:blipFill>
        <p:spPr>
          <a:xfrm>
            <a:off x="-1" y="1"/>
            <a:ext cx="9166698" cy="5158854"/>
          </a:xfrm>
          <a:prstGeom prst="rect">
            <a:avLst/>
          </a:prstGeom>
        </p:spPr>
      </p:pic>
      <p:sp>
        <p:nvSpPr>
          <p:cNvPr id="5" name="Shape 177"/>
          <p:cNvSpPr txBox="1">
            <a:spLocks/>
          </p:cNvSpPr>
          <p:nvPr/>
        </p:nvSpPr>
        <p:spPr>
          <a:xfrm>
            <a:off x="6524090" y="466573"/>
            <a:ext cx="2619910" cy="848519"/>
          </a:xfrm>
          <a:prstGeom prst="rect">
            <a:avLst/>
          </a:prstGeom>
          <a:solidFill>
            <a:srgbClr val="00B2FF">
              <a:alpha val="7333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 i="0" u="none" strike="noStrike" cap="none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algn="ctr"/>
            <a:r>
              <a:rPr lang="en" dirty="0" smtClean="0"/>
              <a:t>A PICTURE IS WORTH A THOUSAND WORDS</a:t>
            </a:r>
            <a:endParaRPr lang="en" sz="2000" dirty="0"/>
          </a:p>
        </p:txBody>
      </p:sp>
      <p:pic>
        <p:nvPicPr>
          <p:cNvPr id="6" name="Pictur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41170" cy="7823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282" y="4590853"/>
            <a:ext cx="2219731" cy="45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27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4385"/>
          <a:stretch/>
        </p:blipFill>
        <p:spPr>
          <a:xfrm>
            <a:off x="0" y="0"/>
            <a:ext cx="9168000" cy="5199321"/>
          </a:xfrm>
          <a:prstGeom prst="rect">
            <a:avLst/>
          </a:prstGeom>
        </p:spPr>
      </p:pic>
      <p:sp>
        <p:nvSpPr>
          <p:cNvPr id="5" name="Shape 177"/>
          <p:cNvSpPr txBox="1">
            <a:spLocks/>
          </p:cNvSpPr>
          <p:nvPr/>
        </p:nvSpPr>
        <p:spPr>
          <a:xfrm>
            <a:off x="6548090" y="466573"/>
            <a:ext cx="2619910" cy="848519"/>
          </a:xfrm>
          <a:prstGeom prst="rect">
            <a:avLst/>
          </a:prstGeom>
          <a:solidFill>
            <a:srgbClr val="00B2FF">
              <a:alpha val="7333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 i="0" u="none" strike="noStrike" cap="none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algn="ctr"/>
            <a:r>
              <a:rPr lang="en" dirty="0" smtClean="0"/>
              <a:t>PROGRAMMING</a:t>
            </a:r>
            <a:endParaRPr lang="en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282" y="4590853"/>
            <a:ext cx="2219731" cy="452027"/>
          </a:xfrm>
          <a:prstGeom prst="rect">
            <a:avLst/>
          </a:prstGeom>
        </p:spPr>
      </p:pic>
      <p:pic>
        <p:nvPicPr>
          <p:cNvPr id="7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445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lum contrast="-1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5" b="17637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Shape 177"/>
          <p:cNvSpPr txBox="1">
            <a:spLocks/>
          </p:cNvSpPr>
          <p:nvPr/>
        </p:nvSpPr>
        <p:spPr>
          <a:xfrm>
            <a:off x="6524090" y="466573"/>
            <a:ext cx="2619910" cy="848519"/>
          </a:xfrm>
          <a:prstGeom prst="rect">
            <a:avLst/>
          </a:prstGeom>
          <a:solidFill>
            <a:srgbClr val="00B2FF">
              <a:alpha val="7333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 i="0" u="none" strike="noStrike" cap="none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algn="ctr"/>
            <a:r>
              <a:rPr lang="en" dirty="0" smtClean="0"/>
              <a:t>ROBOTICS</a:t>
            </a:r>
            <a:endParaRPr lang="en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282" y="4590853"/>
            <a:ext cx="2219731" cy="452027"/>
          </a:xfrm>
          <a:prstGeom prst="rect">
            <a:avLst/>
          </a:prstGeom>
        </p:spPr>
      </p:pic>
      <p:pic>
        <p:nvPicPr>
          <p:cNvPr id="7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480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20" r="10206" b="228"/>
          <a:stretch/>
        </p:blipFill>
        <p:spPr>
          <a:xfrm>
            <a:off x="-24001" y="-1"/>
            <a:ext cx="9176376" cy="5760000"/>
          </a:xfrm>
          <a:prstGeom prst="rect">
            <a:avLst/>
          </a:prstGeom>
        </p:spPr>
      </p:pic>
      <p:sp>
        <p:nvSpPr>
          <p:cNvPr id="5" name="Shape 177"/>
          <p:cNvSpPr txBox="1">
            <a:spLocks/>
          </p:cNvSpPr>
          <p:nvPr/>
        </p:nvSpPr>
        <p:spPr>
          <a:xfrm>
            <a:off x="6524090" y="466573"/>
            <a:ext cx="2619910" cy="848519"/>
          </a:xfrm>
          <a:prstGeom prst="rect">
            <a:avLst/>
          </a:prstGeom>
          <a:solidFill>
            <a:srgbClr val="00B2FF">
              <a:alpha val="7333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 i="0" u="none" strike="noStrike" cap="none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algn="ctr"/>
            <a:r>
              <a:rPr lang="en" dirty="0" smtClean="0"/>
              <a:t>SOFT SKILLS</a:t>
            </a:r>
            <a:endParaRPr lang="en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282" y="5163271"/>
            <a:ext cx="2219731" cy="452027"/>
          </a:xfrm>
          <a:prstGeom prst="rect">
            <a:avLst/>
          </a:prstGeom>
        </p:spPr>
      </p:pic>
      <p:pic>
        <p:nvPicPr>
          <p:cNvPr id="7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847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lum contrast="-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8" t="16391" r="348" b="8148"/>
          <a:stretch/>
        </p:blipFill>
        <p:spPr>
          <a:xfrm>
            <a:off x="-24000" y="0"/>
            <a:ext cx="9168000" cy="5188688"/>
          </a:xfrm>
          <a:prstGeom prst="rect">
            <a:avLst/>
          </a:prstGeom>
        </p:spPr>
      </p:pic>
      <p:sp>
        <p:nvSpPr>
          <p:cNvPr id="5" name="Shape 177"/>
          <p:cNvSpPr txBox="1">
            <a:spLocks/>
          </p:cNvSpPr>
          <p:nvPr/>
        </p:nvSpPr>
        <p:spPr>
          <a:xfrm>
            <a:off x="6524090" y="466573"/>
            <a:ext cx="2619910" cy="848519"/>
          </a:xfrm>
          <a:prstGeom prst="rect">
            <a:avLst/>
          </a:prstGeom>
          <a:solidFill>
            <a:srgbClr val="00B2FF">
              <a:alpha val="7333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 i="0" u="none" strike="noStrike" cap="none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algn="ctr"/>
            <a:r>
              <a:rPr lang="en" dirty="0" smtClean="0"/>
              <a:t>CERTIFICATES</a:t>
            </a:r>
            <a:endParaRPr lang="en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282" y="4590853"/>
            <a:ext cx="2219731" cy="452027"/>
          </a:xfrm>
          <a:prstGeom prst="rect">
            <a:avLst/>
          </a:prstGeom>
        </p:spPr>
      </p:pic>
      <p:pic>
        <p:nvPicPr>
          <p:cNvPr id="8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809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70" b="10785"/>
          <a:stretch/>
        </p:blipFill>
        <p:spPr>
          <a:xfrm>
            <a:off x="-12" y="-1"/>
            <a:ext cx="9183200" cy="5148000"/>
          </a:xfrm>
          <a:prstGeom prst="rect">
            <a:avLst/>
          </a:prstGeom>
        </p:spPr>
      </p:pic>
      <p:sp>
        <p:nvSpPr>
          <p:cNvPr id="5" name="Shape 177"/>
          <p:cNvSpPr txBox="1">
            <a:spLocks/>
          </p:cNvSpPr>
          <p:nvPr/>
        </p:nvSpPr>
        <p:spPr>
          <a:xfrm>
            <a:off x="6563278" y="4088968"/>
            <a:ext cx="2619910" cy="848519"/>
          </a:xfrm>
          <a:prstGeom prst="rect">
            <a:avLst/>
          </a:prstGeom>
          <a:solidFill>
            <a:srgbClr val="00B2FF">
              <a:alpha val="7333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 i="0" u="none" strike="noStrike" cap="none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algn="ctr"/>
            <a:r>
              <a:rPr lang="en" dirty="0" smtClean="0"/>
              <a:t>TEAMWORK</a:t>
            </a:r>
            <a:endParaRPr lang="en" sz="2000" dirty="0"/>
          </a:p>
        </p:txBody>
      </p:sp>
      <p:pic>
        <p:nvPicPr>
          <p:cNvPr id="7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5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2902775" y="302375"/>
            <a:ext cx="5718600" cy="503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2400" dirty="0"/>
              <a:t>THE e-CHALLENGES PROGRAM</a:t>
            </a:r>
            <a:endParaRPr lang="en" sz="2400" dirty="0"/>
          </a:p>
        </p:txBody>
      </p:sp>
      <p:sp>
        <p:nvSpPr>
          <p:cNvPr id="109" name="Shape 109"/>
          <p:cNvSpPr txBox="1"/>
          <p:nvPr/>
        </p:nvSpPr>
        <p:spPr>
          <a:xfrm>
            <a:off x="2902775" y="1113875"/>
            <a:ext cx="2654400" cy="2747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600"/>
              </a:spcBef>
              <a:buNone/>
            </a:pPr>
            <a:r>
              <a:rPr lang="en-US" sz="1200" b="1" dirty="0">
                <a:solidFill>
                  <a:srgbClr val="FFFFFF"/>
                </a:solidFill>
                <a:latin typeface="Muli" panose="020B0604020202020204" charset="0"/>
                <a:ea typeface="Muli"/>
                <a:cs typeface="Muli"/>
                <a:sym typeface="Muli"/>
              </a:rPr>
              <a:t>THE PROJECT</a:t>
            </a:r>
            <a:endParaRPr lang="en" sz="1200" b="1" dirty="0">
              <a:solidFill>
                <a:srgbClr val="FFFFFF"/>
              </a:solidFill>
              <a:latin typeface="Muli" panose="020B0604020202020204" charset="0"/>
              <a:ea typeface="Muli"/>
              <a:cs typeface="Muli"/>
              <a:sym typeface="Muli"/>
            </a:endParaRPr>
          </a:p>
          <a:p>
            <a:pPr>
              <a:spcBef>
                <a:spcPts val="600"/>
              </a:spcBef>
            </a:pPr>
            <a:r>
              <a:rPr lang="en-US" sz="1200" dirty="0" smtClean="0">
                <a:solidFill>
                  <a:schemeClr val="bg1"/>
                </a:solidFill>
                <a:latin typeface="Muli" panose="020B0604020202020204" charset="0"/>
              </a:rPr>
              <a:t>Erasmus </a:t>
            </a:r>
            <a:r>
              <a:rPr lang="en-US" sz="1200" dirty="0">
                <a:solidFill>
                  <a:schemeClr val="bg1"/>
                </a:solidFill>
                <a:latin typeface="Muli" panose="020B0604020202020204" charset="0"/>
              </a:rPr>
              <a:t>+ Program "SeC: Summer </a:t>
            </a:r>
            <a:r>
              <a:rPr lang="en-US" sz="1200" dirty="0" smtClean="0">
                <a:solidFill>
                  <a:schemeClr val="bg1"/>
                </a:solidFill>
                <a:latin typeface="Muli" panose="020B0604020202020204" charset="0"/>
              </a:rPr>
              <a:t>e-Challenge</a:t>
            </a:r>
            <a:r>
              <a:rPr lang="en-US" sz="1200" dirty="0">
                <a:solidFill>
                  <a:schemeClr val="bg1"/>
                </a:solidFill>
                <a:latin typeface="Muli" panose="020B0604020202020204" charset="0"/>
              </a:rPr>
              <a:t>: Acquiring Soft &amp; Digital Skills Through Non-formal Free-Time Practices</a:t>
            </a:r>
            <a:r>
              <a:rPr lang="en-US" sz="1200" dirty="0" smtClean="0">
                <a:solidFill>
                  <a:schemeClr val="bg1"/>
                </a:solidFill>
                <a:latin typeface="Muli" panose="020B0604020202020204" charset="0"/>
              </a:rPr>
              <a:t>".</a:t>
            </a:r>
          </a:p>
          <a:p>
            <a:pPr>
              <a:spcBef>
                <a:spcPts val="600"/>
              </a:spcBef>
            </a:pPr>
            <a:r>
              <a:rPr lang="en-US" sz="1100" dirty="0">
                <a:solidFill>
                  <a:schemeClr val="bg1"/>
                </a:solidFill>
                <a:latin typeface="Muli" panose="020B0604020202020204" charset="0"/>
              </a:rPr>
              <a:t>The main purpose of this program was to plan, implement and evaluate a summer program for young people aged 13 to 16 </a:t>
            </a:r>
            <a:r>
              <a:rPr lang="en-US" sz="1100" dirty="0" err="1" smtClean="0">
                <a:solidFill>
                  <a:schemeClr val="bg1"/>
                </a:solidFill>
                <a:latin typeface="Muli" panose="020B0604020202020204" charset="0"/>
              </a:rPr>
              <a:t>y.o</a:t>
            </a:r>
            <a:r>
              <a:rPr lang="en-US" sz="1100" dirty="0" smtClean="0">
                <a:solidFill>
                  <a:schemeClr val="bg1"/>
                </a:solidFill>
                <a:latin typeface="Muli" panose="020B0604020202020204" charset="0"/>
              </a:rPr>
              <a:t>., </a:t>
            </a:r>
            <a:r>
              <a:rPr lang="en-US" sz="1100" dirty="0">
                <a:solidFill>
                  <a:schemeClr val="bg1"/>
                </a:solidFill>
                <a:latin typeface="Muli" panose="020B0604020202020204" charset="0"/>
              </a:rPr>
              <a:t>utilizing the long summer vacation period in order to lead to the acquisition, recognition and validation of skills acquired through non-formal </a:t>
            </a:r>
            <a:r>
              <a:rPr lang="en-US" sz="1100" dirty="0" smtClean="0">
                <a:solidFill>
                  <a:schemeClr val="bg1"/>
                </a:solidFill>
                <a:latin typeface="Muli" panose="020B0604020202020204" charset="0"/>
              </a:rPr>
              <a:t>learning.</a:t>
            </a:r>
            <a:endParaRPr lang="en-US" sz="1100" dirty="0">
              <a:solidFill>
                <a:schemeClr val="bg1"/>
              </a:solidFill>
              <a:latin typeface="Muli" panose="020B0604020202020204" charset="0"/>
            </a:endParaRPr>
          </a:p>
          <a:p>
            <a:pPr>
              <a:spcBef>
                <a:spcPts val="600"/>
              </a:spcBef>
            </a:pPr>
            <a:endParaRPr lang="el-GR" sz="1200" dirty="0">
              <a:solidFill>
                <a:schemeClr val="bg1"/>
              </a:solidFill>
            </a:endParaRPr>
          </a:p>
          <a:p>
            <a:pPr lvl="0" rtl="0">
              <a:spcBef>
                <a:spcPts val="600"/>
              </a:spcBef>
              <a:buNone/>
            </a:pPr>
            <a:endParaRPr sz="1200" dirty="0">
              <a:solidFill>
                <a:srgbClr val="FFFFFF"/>
              </a:solidFill>
              <a:latin typeface="Muli" panose="020B0604020202020204" charset="0"/>
              <a:ea typeface="Muli"/>
              <a:cs typeface="Muli"/>
              <a:sym typeface="Muli"/>
            </a:endParaRPr>
          </a:p>
        </p:txBody>
      </p:sp>
      <p:sp>
        <p:nvSpPr>
          <p:cNvPr id="110" name="Shape 110"/>
          <p:cNvSpPr txBox="1"/>
          <p:nvPr/>
        </p:nvSpPr>
        <p:spPr>
          <a:xfrm>
            <a:off x="5851175" y="1113875"/>
            <a:ext cx="2770200" cy="2747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171450" lvl="0" indent="-171450" rtl="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I</a:t>
            </a:r>
            <a:r>
              <a:rPr lang="en" sz="1200" b="1" dirty="0" smtClean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nnovative</a:t>
            </a:r>
          </a:p>
          <a:p>
            <a:pPr marL="171450" lvl="0" indent="-171450" rtl="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200" b="1" dirty="0" smtClean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N</a:t>
            </a:r>
            <a:r>
              <a:rPr lang="en" sz="1200" b="1" dirty="0" smtClean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on-competitive</a:t>
            </a:r>
          </a:p>
          <a:p>
            <a:pPr marL="171450" lvl="0" indent="-171450" rtl="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200" b="1" dirty="0" smtClean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N</a:t>
            </a:r>
            <a:r>
              <a:rPr lang="en" sz="1200" b="1" dirty="0" smtClean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on-Formal</a:t>
            </a:r>
          </a:p>
          <a:p>
            <a:pPr marL="171450" lvl="0" indent="-171450" rtl="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" sz="1200" b="1" dirty="0" smtClean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Voluntary</a:t>
            </a:r>
            <a:endParaRPr lang="en" sz="1200" b="1" dirty="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marL="171450" lvl="0" indent="-171450" rtl="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I</a:t>
            </a:r>
            <a:r>
              <a:rPr lang="en" sz="1200" b="1" dirty="0" smtClean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T-Oriented</a:t>
            </a:r>
          </a:p>
          <a:p>
            <a:pPr marL="171450" lvl="0" indent="-171450" rtl="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200" b="1" dirty="0" smtClean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E</a:t>
            </a:r>
            <a:r>
              <a:rPr lang="en" sz="1200" b="1" dirty="0" smtClean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-Learning</a:t>
            </a:r>
          </a:p>
          <a:p>
            <a:pPr marL="171450" lvl="0" indent="-171450" rtl="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200" b="1" dirty="0" smtClean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Holistic</a:t>
            </a:r>
            <a:endParaRPr lang="en-US" sz="1200" b="1" dirty="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marL="171450" lvl="0" indent="-171450" rtl="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Out of </a:t>
            </a:r>
            <a:r>
              <a:rPr lang="en-US" sz="1200" b="1" dirty="0" smtClean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Specific Subject Borders</a:t>
            </a:r>
          </a:p>
          <a:p>
            <a:pPr marL="171450" lvl="0" indent="-171450" rtl="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200" b="1" dirty="0" smtClean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Flexible</a:t>
            </a:r>
            <a:endParaRPr lang="en-US" sz="1200" b="1" dirty="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marL="171450" lvl="0" indent="-171450" rtl="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Fun</a:t>
            </a:r>
          </a:p>
          <a:p>
            <a:pPr marL="171450" lvl="0" indent="-171450" rtl="0">
              <a:spcBef>
                <a:spcPts val="600"/>
              </a:spcBef>
              <a:buFont typeface="Wingdings" panose="05000000000000000000" pitchFamily="2" charset="2"/>
              <a:buChar char="ü"/>
            </a:pPr>
            <a:endParaRPr lang="en-US" sz="1200" b="1" dirty="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marL="171450" lvl="0" indent="-171450" rtl="0">
              <a:spcBef>
                <a:spcPts val="600"/>
              </a:spcBef>
              <a:buFont typeface="Wingdings" panose="05000000000000000000" pitchFamily="2" charset="2"/>
              <a:buChar char="ü"/>
            </a:pPr>
            <a:endParaRPr lang="en" sz="1200" dirty="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11" name="Shape 111"/>
          <p:cNvSpPr txBox="1"/>
          <p:nvPr/>
        </p:nvSpPr>
        <p:spPr>
          <a:xfrm>
            <a:off x="2870075" y="4169975"/>
            <a:ext cx="5784000" cy="826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r>
              <a:rPr lang="en-US" sz="1100" b="1" dirty="0">
                <a:solidFill>
                  <a:schemeClr val="bg1"/>
                </a:solidFill>
                <a:latin typeface="Muli" panose="020B0604020202020204" charset="0"/>
              </a:rPr>
              <a:t>More information can be found in:</a:t>
            </a:r>
            <a:endParaRPr lang="el-GR" sz="1100" dirty="0">
              <a:solidFill>
                <a:schemeClr val="bg1"/>
              </a:solidFill>
            </a:endParaRPr>
          </a:p>
          <a:p>
            <a:r>
              <a:rPr lang="en-US" sz="1100" b="1" dirty="0">
                <a:solidFill>
                  <a:schemeClr val="bg1"/>
                </a:solidFill>
                <a:latin typeface="Muli" panose="020B0604020202020204" charset="0"/>
              </a:rPr>
              <a:t>Project website</a:t>
            </a:r>
            <a:r>
              <a:rPr lang="el-GR" sz="1100" b="1" dirty="0">
                <a:solidFill>
                  <a:schemeClr val="bg1"/>
                </a:solidFill>
              </a:rPr>
              <a:t>:</a:t>
            </a:r>
            <a:r>
              <a:rPr lang="el-GR" sz="1100" dirty="0">
                <a:solidFill>
                  <a:schemeClr val="bg1"/>
                </a:solidFill>
              </a:rPr>
              <a:t> </a:t>
            </a:r>
            <a:r>
              <a:rPr lang="en-US" sz="1100" u="sng" dirty="0">
                <a:latin typeface="Muli" panose="020B0604020202020204" charset="0"/>
                <a:hlinkClick r:id="rId4"/>
              </a:rPr>
              <a:t>http</a:t>
            </a:r>
            <a:r>
              <a:rPr lang="el-GR" sz="1100" u="sng" dirty="0">
                <a:hlinkClick r:id="rId4"/>
              </a:rPr>
              <a:t>://</a:t>
            </a:r>
            <a:r>
              <a:rPr lang="en-US" sz="1100" u="sng" dirty="0" err="1">
                <a:latin typeface="Muli" panose="020B0604020202020204" charset="0"/>
                <a:hlinkClick r:id="rId4"/>
              </a:rPr>
              <a:t>summerchallenge</a:t>
            </a:r>
            <a:r>
              <a:rPr lang="el-GR" sz="1100" u="sng" dirty="0">
                <a:hlinkClick r:id="rId4"/>
              </a:rPr>
              <a:t>.</a:t>
            </a:r>
            <a:r>
              <a:rPr lang="en-US" sz="1100" u="sng" dirty="0" err="1">
                <a:latin typeface="Muli" panose="020B0604020202020204" charset="0"/>
                <a:hlinkClick r:id="rId4"/>
              </a:rPr>
              <a:t>eu</a:t>
            </a:r>
            <a:r>
              <a:rPr lang="el-GR" sz="1100" u="sng" dirty="0">
                <a:hlinkClick r:id="rId4"/>
              </a:rPr>
              <a:t>/</a:t>
            </a:r>
            <a:r>
              <a:rPr lang="el-GR" sz="1100" dirty="0"/>
              <a:t> </a:t>
            </a:r>
          </a:p>
          <a:p>
            <a:r>
              <a:rPr lang="en-US" sz="1100" b="1" dirty="0">
                <a:solidFill>
                  <a:schemeClr val="bg1"/>
                </a:solidFill>
                <a:latin typeface="Muli" panose="020B0604020202020204" charset="0"/>
              </a:rPr>
              <a:t>Facebook:</a:t>
            </a:r>
            <a:r>
              <a:rPr lang="en-US" sz="1100" dirty="0">
                <a:solidFill>
                  <a:schemeClr val="bg1"/>
                </a:solidFill>
                <a:latin typeface="Muli" panose="020B0604020202020204" charset="0"/>
              </a:rPr>
              <a:t> </a:t>
            </a:r>
            <a:r>
              <a:rPr lang="en-US" sz="1100" u="sng" dirty="0">
                <a:latin typeface="Muli" panose="020B0604020202020204" charset="0"/>
                <a:hlinkClick r:id="rId5"/>
              </a:rPr>
              <a:t>https://www.facebook.com/Summer.e.Challenge</a:t>
            </a:r>
            <a:r>
              <a:rPr lang="en-US" sz="1100" u="sng" dirty="0" smtClean="0">
                <a:latin typeface="Muli" panose="020B0604020202020204" charset="0"/>
                <a:hlinkClick r:id="rId5"/>
              </a:rPr>
              <a:t>/</a:t>
            </a:r>
            <a:endParaRPr lang="en-US" sz="1100" u="sng" dirty="0" smtClean="0">
              <a:latin typeface="Muli" panose="020B0604020202020204" charset="0"/>
            </a:endParaRPr>
          </a:p>
          <a:p>
            <a:r>
              <a:rPr lang="en-US" sz="1100" b="1" dirty="0" smtClean="0">
                <a:solidFill>
                  <a:schemeClr val="bg1"/>
                </a:solidFill>
                <a:latin typeface="Muli" panose="020B0604020202020204" charset="0"/>
              </a:rPr>
              <a:t>E-Learning Platform:</a:t>
            </a:r>
            <a:r>
              <a:rPr lang="en-US" sz="1100" dirty="0" smtClean="0">
                <a:solidFill>
                  <a:schemeClr val="bg1"/>
                </a:solidFill>
                <a:latin typeface="Muli" panose="020B0604020202020204" charset="0"/>
              </a:rPr>
              <a:t> </a:t>
            </a:r>
            <a:r>
              <a:rPr lang="en-US" sz="1100" u="sng" dirty="0">
                <a:latin typeface="Muli" panose="020B0604020202020204" charset="0"/>
                <a:hlinkClick r:id="rId6"/>
              </a:rPr>
              <a:t>https://</a:t>
            </a:r>
            <a:r>
              <a:rPr lang="en-US" sz="1100" u="sng" dirty="0" smtClean="0">
                <a:latin typeface="Muli" panose="020B0604020202020204" charset="0"/>
                <a:hlinkClick r:id="rId6"/>
              </a:rPr>
              <a:t>www.summerchallenge.iit.demokritos.gr</a:t>
            </a:r>
            <a:endParaRPr lang="en-US" sz="1100" u="sng" dirty="0" smtClean="0">
              <a:latin typeface="Muli" panose="020B0604020202020204" charset="0"/>
            </a:endParaRPr>
          </a:p>
          <a:p>
            <a:endParaRPr lang="en-US" sz="1100" u="sng" dirty="0">
              <a:latin typeface="Muli" panose="020B0604020202020204" charset="0"/>
            </a:endParaRPr>
          </a:p>
          <a:p>
            <a:endParaRPr lang="el-GR" sz="1100" dirty="0"/>
          </a:p>
          <a:p>
            <a:pPr lvl="0" rtl="0">
              <a:spcBef>
                <a:spcPts val="1000"/>
              </a:spcBef>
              <a:spcAft>
                <a:spcPts val="1000"/>
              </a:spcAft>
              <a:buNone/>
            </a:pPr>
            <a:endParaRPr sz="1100" dirty="0">
              <a:solidFill>
                <a:srgbClr val="FFFFFF"/>
              </a:solidFill>
              <a:latin typeface="Muli" panose="020B0604020202020204" charset="0"/>
              <a:ea typeface="Muli"/>
              <a:cs typeface="Muli"/>
              <a:sym typeface="Muli"/>
            </a:endParaRPr>
          </a:p>
          <a:p>
            <a:pPr lvl="0" rtl="0">
              <a:spcBef>
                <a:spcPts val="1000"/>
              </a:spcBef>
              <a:spcAft>
                <a:spcPts val="1000"/>
              </a:spcAft>
              <a:buNone/>
            </a:pPr>
            <a:endParaRPr sz="1100" dirty="0">
              <a:solidFill>
                <a:srgbClr val="FFFFFF"/>
              </a:solidFill>
              <a:latin typeface="Muli" panose="020B0604020202020204" charset="0"/>
              <a:ea typeface="Muli"/>
              <a:cs typeface="Muli"/>
              <a:sym typeface="Muli"/>
            </a:endParaRPr>
          </a:p>
        </p:txBody>
      </p:sp>
      <p:pic>
        <p:nvPicPr>
          <p:cNvPr id="10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/>
          <p:nvPr/>
        </p:nvSpPr>
        <p:spPr>
          <a:xfrm>
            <a:off x="2572050" y="0"/>
            <a:ext cx="3999900" cy="5143500"/>
          </a:xfrm>
          <a:prstGeom prst="rect">
            <a:avLst/>
          </a:prstGeom>
          <a:solidFill>
            <a:srgbClr val="00B2FF">
              <a:alpha val="7333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ctrTitle" idx="4294967295"/>
          </p:nvPr>
        </p:nvSpPr>
        <p:spPr>
          <a:xfrm>
            <a:off x="2880892" y="1938500"/>
            <a:ext cx="3365400" cy="11598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800" dirty="0" smtClean="0"/>
              <a:t>Career Orientation</a:t>
            </a:r>
            <a:endParaRPr lang="en" sz="2800" dirty="0"/>
          </a:p>
        </p:txBody>
      </p:sp>
      <p:sp>
        <p:nvSpPr>
          <p:cNvPr id="142" name="Shape 142"/>
          <p:cNvSpPr txBox="1">
            <a:spLocks noGrp="1"/>
          </p:cNvSpPr>
          <p:nvPr>
            <p:ph type="subTitle" idx="1"/>
          </p:nvPr>
        </p:nvSpPr>
        <p:spPr>
          <a:xfrm>
            <a:off x="2880892" y="3466214"/>
            <a:ext cx="3365400" cy="104708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171450" lvl="0" indent="-171450" algn="ctr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Discussion with students.</a:t>
            </a:r>
          </a:p>
          <a:p>
            <a:pPr lvl="0" algn="ctr" rtl="0">
              <a:spcBef>
                <a:spcPts val="0"/>
              </a:spcBef>
            </a:pPr>
            <a:endParaRPr lang="en-US" sz="1200" dirty="0" smtClean="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marL="171450" lvl="0" indent="-171450" algn="ctr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Connecting school and studies with labor market</a:t>
            </a:r>
            <a:r>
              <a:rPr lang="en" sz="1200" dirty="0" smtClean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.</a:t>
            </a:r>
          </a:p>
          <a:p>
            <a:pPr marL="171450" lvl="0" indent="-171450" algn="ctr" rtl="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" sz="1200" dirty="0" smtClean="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marL="171450" lvl="0" indent="-171450" algn="ctr" rtl="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</p:txBody>
      </p:sp>
      <p:grpSp>
        <p:nvGrpSpPr>
          <p:cNvPr id="143" name="Shape 143"/>
          <p:cNvGrpSpPr/>
          <p:nvPr/>
        </p:nvGrpSpPr>
        <p:grpSpPr>
          <a:xfrm>
            <a:off x="4212252" y="836318"/>
            <a:ext cx="702681" cy="1114048"/>
            <a:chOff x="6718575" y="2318625"/>
            <a:chExt cx="256950" cy="407375"/>
          </a:xfrm>
        </p:grpSpPr>
        <p:sp>
          <p:nvSpPr>
            <p:cNvPr id="144" name="Shape 144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0" t="0" r="0" b="0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381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" name="Shape 145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0" t="0" r="0" b="0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381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" name="Shape 146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0" t="0" r="0" b="0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381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" name="Shape 147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0" t="0" r="0" b="0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381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8" name="Shape 148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0" t="0" r="0" b="0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381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" name="Shape 149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0" t="0" r="0" b="0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381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" name="Shape 150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0" t="0" r="0" b="0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381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" name="Shape 151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0" t="0" r="0" b="0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381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pic>
        <p:nvPicPr>
          <p:cNvPr id="14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179467" y="4470300"/>
            <a:ext cx="6763800" cy="673200"/>
          </a:xfrm>
        </p:spPr>
        <p:txBody>
          <a:bodyPr/>
          <a:lstStyle/>
          <a:p>
            <a:pPr lvl="0">
              <a:spcBef>
                <a:spcPts val="0"/>
              </a:spcBef>
              <a:buNone/>
            </a:pPr>
            <a:r>
              <a:rPr lang="en-US" sz="2000" dirty="0">
                <a:hlinkClick r:id="rId2" action="ppaction://hlinkfile"/>
              </a:rPr>
              <a:t>s</a:t>
            </a:r>
            <a:r>
              <a:rPr lang="en" sz="2000" dirty="0" smtClean="0">
                <a:hlinkClick r:id="rId2" action="ppaction://hlinkfile"/>
              </a:rPr>
              <a:t>ummerchallenge.iit.demokritos.gr</a:t>
            </a:r>
            <a:endParaRPr lang="en" sz="2000" dirty="0"/>
          </a:p>
        </p:txBody>
      </p:sp>
      <p:sp>
        <p:nvSpPr>
          <p:cNvPr id="3" name="Shape 177"/>
          <p:cNvSpPr txBox="1">
            <a:spLocks/>
          </p:cNvSpPr>
          <p:nvPr/>
        </p:nvSpPr>
        <p:spPr>
          <a:xfrm>
            <a:off x="-10633" y="190127"/>
            <a:ext cx="9144000" cy="848519"/>
          </a:xfrm>
          <a:prstGeom prst="rect">
            <a:avLst/>
          </a:prstGeom>
          <a:solidFill>
            <a:srgbClr val="00B2FF">
              <a:alpha val="7333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 i="0" u="none" strike="noStrike" cap="none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algn="ctr"/>
            <a:r>
              <a:rPr lang="en" dirty="0" smtClean="0"/>
              <a:t>SUMMER e-</a:t>
            </a:r>
            <a:r>
              <a:rPr lang="en-US" dirty="0" smtClean="0"/>
              <a:t>CHALLENGE PLATFORM</a:t>
            </a:r>
            <a:endParaRPr lang="en" sz="2000" dirty="0"/>
          </a:p>
        </p:txBody>
      </p:sp>
      <p:pic>
        <p:nvPicPr>
          <p:cNvPr id="4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934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lum contrast="-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96" b="10931"/>
          <a:stretch/>
        </p:blipFill>
        <p:spPr>
          <a:xfrm>
            <a:off x="0" y="0"/>
            <a:ext cx="9168000" cy="5443870"/>
          </a:xfrm>
          <a:prstGeom prst="rect">
            <a:avLst/>
          </a:prstGeom>
        </p:spPr>
      </p:pic>
      <p:sp>
        <p:nvSpPr>
          <p:cNvPr id="5" name="Shape 177"/>
          <p:cNvSpPr txBox="1">
            <a:spLocks/>
          </p:cNvSpPr>
          <p:nvPr/>
        </p:nvSpPr>
        <p:spPr>
          <a:xfrm>
            <a:off x="6524090" y="466573"/>
            <a:ext cx="2619910" cy="848519"/>
          </a:xfrm>
          <a:prstGeom prst="rect">
            <a:avLst/>
          </a:prstGeom>
          <a:solidFill>
            <a:srgbClr val="00B2FF">
              <a:alpha val="7333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 i="0" u="none" strike="noStrike" cap="none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rtl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algn="ctr"/>
            <a:r>
              <a:rPr lang="en" dirty="0" smtClean="0"/>
              <a:t>e-PLATFORM</a:t>
            </a:r>
            <a:endParaRPr lang="en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282" y="4799005"/>
            <a:ext cx="2219731" cy="452027"/>
          </a:xfrm>
          <a:prstGeom prst="rect">
            <a:avLst/>
          </a:prstGeom>
        </p:spPr>
      </p:pic>
      <p:pic>
        <p:nvPicPr>
          <p:cNvPr id="7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89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5213542" y="1329070"/>
            <a:ext cx="3493200" cy="2901468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buNone/>
            </a:pPr>
            <a:r>
              <a:rPr lang="en" sz="2000" dirty="0"/>
              <a:t>“</a:t>
            </a:r>
            <a:r>
              <a:rPr lang="en-US" sz="2000" dirty="0"/>
              <a:t>Tell me and I forget. Teach me, and I remember. Involve me and </a:t>
            </a:r>
            <a:r>
              <a:rPr lang="en-US" sz="2000" dirty="0" smtClean="0"/>
              <a:t>I learn</a:t>
            </a:r>
            <a:r>
              <a:rPr lang="en-US" sz="2000" dirty="0"/>
              <a:t>.</a:t>
            </a:r>
            <a:r>
              <a:rPr lang="en" sz="2000" dirty="0"/>
              <a:t>”</a:t>
            </a:r>
          </a:p>
          <a:p>
            <a:pPr lvl="0" algn="r">
              <a:buNone/>
            </a:pPr>
            <a:r>
              <a:rPr lang="en-US" sz="2000" dirty="0"/>
              <a:t>-</a:t>
            </a:r>
            <a:r>
              <a:rPr lang="en-US" sz="1400" dirty="0"/>
              <a:t>BENJAMIN FRANKLIN-</a:t>
            </a:r>
            <a:endParaRPr lang="en" sz="2000" dirty="0"/>
          </a:p>
          <a:p>
            <a:pPr lvl="0">
              <a:spcBef>
                <a:spcPts val="0"/>
              </a:spcBef>
              <a:buNone/>
            </a:pPr>
            <a:endParaRPr lang="en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282" y="4590853"/>
            <a:ext cx="2219731" cy="452027"/>
          </a:xfrm>
          <a:prstGeom prst="rect">
            <a:avLst/>
          </a:prstGeom>
        </p:spPr>
      </p:pic>
      <p:pic>
        <p:nvPicPr>
          <p:cNvPr id="5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subTitle" idx="1"/>
          </p:nvPr>
        </p:nvSpPr>
        <p:spPr>
          <a:xfrm>
            <a:off x="3009350" y="2878675"/>
            <a:ext cx="3086700" cy="2044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" dirty="0"/>
          </a:p>
        </p:txBody>
      </p:sp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3048000" y="834175"/>
            <a:ext cx="3048000" cy="20445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 smtClean="0"/>
              <a:t>3.</a:t>
            </a:r>
            <a:endParaRPr lang="en" dirty="0"/>
          </a:p>
          <a:p>
            <a:pPr lvl="0">
              <a:spcBef>
                <a:spcPts val="0"/>
              </a:spcBef>
              <a:buNone/>
            </a:pPr>
            <a:r>
              <a:rPr lang="en-US" dirty="0" smtClean="0"/>
              <a:t>EVALUATION</a:t>
            </a:r>
            <a:endParaRPr lang="en" dirty="0"/>
          </a:p>
        </p:txBody>
      </p:sp>
      <p:pic>
        <p:nvPicPr>
          <p:cNvPr id="4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300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1964225" y="2161800"/>
            <a:ext cx="5215500" cy="8199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 smtClean="0"/>
              <a:t>“</a:t>
            </a:r>
            <a:r>
              <a:rPr lang="en-US" dirty="0" smtClean="0"/>
              <a:t>In learning you will teach. In teaching you will learn.</a:t>
            </a:r>
            <a:r>
              <a:rPr lang="en" dirty="0" smtClean="0"/>
              <a:t>”</a:t>
            </a:r>
            <a:endParaRPr lang="en" dirty="0"/>
          </a:p>
          <a:p>
            <a:pPr lvl="0" algn="r">
              <a:spcBef>
                <a:spcPts val="0"/>
              </a:spcBef>
              <a:buNone/>
            </a:pPr>
            <a:r>
              <a:rPr lang="en-US" dirty="0" smtClean="0"/>
              <a:t>-PHILL COLLINS</a:t>
            </a:r>
            <a:r>
              <a:rPr lang="en-US" sz="1100" dirty="0" smtClean="0"/>
              <a:t>-</a:t>
            </a:r>
            <a:endParaRPr lang="e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282" y="4590853"/>
            <a:ext cx="2219731" cy="452027"/>
          </a:xfrm>
          <a:prstGeom prst="rect">
            <a:avLst/>
          </a:prstGeom>
        </p:spPr>
      </p:pic>
      <p:pic>
        <p:nvPicPr>
          <p:cNvPr id="5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552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Shape 422"/>
          <p:cNvSpPr/>
          <p:nvPr/>
        </p:nvSpPr>
        <p:spPr>
          <a:xfrm>
            <a:off x="0" y="0"/>
            <a:ext cx="9144000" cy="5169000"/>
          </a:xfrm>
          <a:prstGeom prst="rect">
            <a:avLst/>
          </a:prstGeom>
          <a:solidFill>
            <a:srgbClr val="FFFFFF">
              <a:alpha val="2654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23" name="Shape 423"/>
          <p:cNvSpPr txBox="1">
            <a:spLocks noGrp="1"/>
          </p:cNvSpPr>
          <p:nvPr>
            <p:ph type="ctrTitle" idx="4294967295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9600" dirty="0">
                <a:solidFill>
                  <a:srgbClr val="00B2FF"/>
                </a:solidFill>
              </a:rPr>
              <a:t>Thanks!</a:t>
            </a:r>
          </a:p>
        </p:txBody>
      </p:sp>
      <p:sp>
        <p:nvSpPr>
          <p:cNvPr id="424" name="Shape 424"/>
          <p:cNvSpPr txBox="1">
            <a:spLocks noGrp="1"/>
          </p:cNvSpPr>
          <p:nvPr>
            <p:ph type="subTitle" idx="1"/>
          </p:nvPr>
        </p:nvSpPr>
        <p:spPr>
          <a:xfrm>
            <a:off x="876825" y="2688925"/>
            <a:ext cx="4334100" cy="2444700"/>
          </a:xfrm>
          <a:prstGeom prst="rect">
            <a:avLst/>
          </a:prstGeom>
          <a:solidFill>
            <a:srgbClr val="00B2FF">
              <a:alpha val="73330"/>
            </a:srgbClr>
          </a:solidFill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 b="1" dirty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Any questions?</a:t>
            </a:r>
          </a:p>
          <a:p>
            <a:pPr lvl="0" rtl="0">
              <a:spcBef>
                <a:spcPts val="0"/>
              </a:spcBef>
              <a:buNone/>
            </a:pPr>
            <a:endParaRPr dirty="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dirty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You can find </a:t>
            </a:r>
            <a:r>
              <a:rPr lang="en" dirty="0" smtClean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us at</a:t>
            </a:r>
            <a:r>
              <a:rPr lang="en" dirty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:</a:t>
            </a:r>
          </a:p>
          <a:p>
            <a:pPr lvl="0" rtl="0">
              <a:spcBef>
                <a:spcPts val="0"/>
              </a:spcBef>
              <a:buNone/>
            </a:pPr>
            <a:r>
              <a:rPr lang="en" dirty="0" smtClean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  <a:hlinkClick r:id="rId4"/>
              </a:rPr>
              <a:t>nikitas.vouk@gmail.com</a:t>
            </a:r>
            <a:endParaRPr lang="en" dirty="0" smtClean="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US" dirty="0" smtClean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  <a:hlinkClick r:id="rId5"/>
              </a:rPr>
              <a:t>demertzi.e@gmail.com</a:t>
            </a:r>
            <a:endParaRPr lang="en-US" dirty="0" smtClean="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US" dirty="0" smtClean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  <a:hlinkClick r:id="rId6"/>
              </a:rPr>
              <a:t>ypapa@iit.demokritos.gr</a:t>
            </a:r>
            <a:r>
              <a:rPr lang="en-US" dirty="0" smtClean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 </a:t>
            </a:r>
            <a:endParaRPr lang="en" dirty="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282" y="4590853"/>
            <a:ext cx="2219731" cy="452027"/>
          </a:xfrm>
          <a:prstGeom prst="rect">
            <a:avLst/>
          </a:prstGeom>
        </p:spPr>
      </p:pic>
      <p:pic>
        <p:nvPicPr>
          <p:cNvPr id="7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/>
        </p:nvSpPr>
        <p:spPr>
          <a:xfrm>
            <a:off x="0" y="0"/>
            <a:ext cx="9144000" cy="5169000"/>
          </a:xfrm>
          <a:prstGeom prst="rect">
            <a:avLst/>
          </a:prstGeom>
          <a:solidFill>
            <a:srgbClr val="FFFFFF">
              <a:alpha val="2654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ctrTitle" idx="4294967295"/>
          </p:nvPr>
        </p:nvSpPr>
        <p:spPr>
          <a:xfrm>
            <a:off x="685800" y="1082758"/>
            <a:ext cx="7772400" cy="11598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6600" dirty="0">
                <a:solidFill>
                  <a:srgbClr val="00B2FF"/>
                </a:solidFill>
              </a:rPr>
              <a:t>Hello!</a:t>
            </a:r>
          </a:p>
        </p:txBody>
      </p:sp>
      <p:sp>
        <p:nvSpPr>
          <p:cNvPr id="118" name="Shape 118"/>
          <p:cNvSpPr txBox="1">
            <a:spLocks noGrp="1"/>
          </p:cNvSpPr>
          <p:nvPr>
            <p:ph type="subTitle" idx="1"/>
          </p:nvPr>
        </p:nvSpPr>
        <p:spPr>
          <a:xfrm>
            <a:off x="685800" y="2295132"/>
            <a:ext cx="3173400" cy="2444700"/>
          </a:xfrm>
          <a:prstGeom prst="rect">
            <a:avLst/>
          </a:prstGeom>
          <a:solidFill>
            <a:srgbClr val="00B2FF">
              <a:alpha val="73330"/>
            </a:srgbClr>
          </a:solidFill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/>
            <a:r>
              <a:rPr lang="en-US" sz="1600" b="1" dirty="0">
                <a:solidFill>
                  <a:srgbClr val="B0D85B"/>
                </a:solidFill>
                <a:latin typeface="Muli" panose="020B0604020202020204" charset="0"/>
              </a:rPr>
              <a:t>We are Nikitas and Eleftheria.</a:t>
            </a:r>
          </a:p>
          <a:p>
            <a:pPr lvl="0"/>
            <a:endParaRPr lang="en" sz="2000" b="1" dirty="0">
              <a:solidFill>
                <a:srgbClr val="B0D85B"/>
              </a:solidFill>
              <a:latin typeface="Muli" panose="020B0604020202020204" charset="0"/>
            </a:endParaRPr>
          </a:p>
          <a:p>
            <a:pPr lvl="0">
              <a:buClr>
                <a:schemeClr val="dk1"/>
              </a:buClr>
              <a:buSzPct val="68750"/>
            </a:pPr>
            <a:r>
              <a:rPr lang="en-US" sz="1200" dirty="0">
                <a:latin typeface="Muli" panose="020B0604020202020204" charset="0"/>
              </a:rPr>
              <a:t>We are here for the final SeC Meeting</a:t>
            </a:r>
            <a:r>
              <a:rPr lang="en" sz="1200" dirty="0">
                <a:latin typeface="Muli" panose="020B0604020202020204" charset="0"/>
              </a:rPr>
              <a:t>.</a:t>
            </a:r>
          </a:p>
          <a:p>
            <a:pPr lvl="0">
              <a:buClr>
                <a:schemeClr val="dk1"/>
              </a:buClr>
              <a:buSzPct val="68750"/>
            </a:pPr>
            <a:r>
              <a:rPr lang="en" sz="1200" dirty="0">
                <a:latin typeface="Muli" panose="020B0604020202020204" charset="0"/>
              </a:rPr>
              <a:t>T</a:t>
            </a:r>
            <a:r>
              <a:rPr lang="en-US" sz="1200" dirty="0">
                <a:latin typeface="Muli" panose="020B0604020202020204" charset="0"/>
              </a:rPr>
              <a:t>his is a small presentation of the </a:t>
            </a:r>
            <a:r>
              <a:rPr lang="en-US" sz="1200" dirty="0" smtClean="0">
                <a:latin typeface="Muli" panose="020B0604020202020204" charset="0"/>
              </a:rPr>
              <a:t>Greek </a:t>
            </a:r>
            <a:r>
              <a:rPr lang="en-US" sz="1200" dirty="0">
                <a:latin typeface="Muli" panose="020B0604020202020204" charset="0"/>
              </a:rPr>
              <a:t>Summer School.</a:t>
            </a:r>
            <a:r>
              <a:rPr lang="en" sz="1200" dirty="0">
                <a:latin typeface="Muli" panose="020B0604020202020204" charset="0"/>
              </a:rPr>
              <a:t> </a:t>
            </a:r>
          </a:p>
          <a:p>
            <a:pPr lvl="0">
              <a:buClr>
                <a:schemeClr val="dk1"/>
              </a:buClr>
              <a:buSzPct val="30555"/>
            </a:pPr>
            <a:r>
              <a:rPr lang="en" sz="1200" dirty="0">
                <a:latin typeface="Muli" panose="020B0604020202020204" charset="0"/>
              </a:rPr>
              <a:t>You can find </a:t>
            </a:r>
            <a:r>
              <a:rPr lang="en-US" sz="1200" dirty="0">
                <a:latin typeface="Muli" panose="020B0604020202020204" charset="0"/>
              </a:rPr>
              <a:t>us</a:t>
            </a:r>
            <a:r>
              <a:rPr lang="en" sz="1200" dirty="0">
                <a:latin typeface="Muli" panose="020B0604020202020204" charset="0"/>
              </a:rPr>
              <a:t> at </a:t>
            </a:r>
            <a:r>
              <a:rPr lang="en-US" sz="1200" dirty="0">
                <a:latin typeface="Muli" panose="020B0604020202020204" charset="0"/>
                <a:hlinkClick r:id="rId4"/>
              </a:rPr>
              <a:t>nikitas.vouk@gmail.com</a:t>
            </a:r>
            <a:r>
              <a:rPr lang="en-US" sz="1200" dirty="0">
                <a:latin typeface="Muli" panose="020B0604020202020204" charset="0"/>
              </a:rPr>
              <a:t> and </a:t>
            </a:r>
            <a:r>
              <a:rPr lang="en-US" sz="1200" dirty="0">
                <a:latin typeface="Muli" panose="020B0604020202020204" charset="0"/>
                <a:hlinkClick r:id="rId5"/>
              </a:rPr>
              <a:t>demertzi.e@gmail.com</a:t>
            </a:r>
            <a:r>
              <a:rPr lang="en-US" sz="1200" dirty="0">
                <a:latin typeface="Muli" panose="020B0604020202020204" charset="0"/>
              </a:rPr>
              <a:t> </a:t>
            </a:r>
            <a:endParaRPr lang="en" sz="1200" dirty="0">
              <a:latin typeface="Muli" panose="020B0604020202020204" charset="0"/>
            </a:endParaRPr>
          </a:p>
        </p:txBody>
      </p:sp>
      <p:pic>
        <p:nvPicPr>
          <p:cNvPr id="5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subTitle" idx="1"/>
          </p:nvPr>
        </p:nvSpPr>
        <p:spPr>
          <a:xfrm>
            <a:off x="3009350" y="2878675"/>
            <a:ext cx="3086700" cy="2044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" dirty="0"/>
          </a:p>
        </p:txBody>
      </p:sp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3048000" y="834175"/>
            <a:ext cx="3048000" cy="20445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/>
              <a:t>1.</a:t>
            </a:r>
          </a:p>
          <a:p>
            <a:pPr lvl="0">
              <a:spcBef>
                <a:spcPts val="0"/>
              </a:spcBef>
              <a:buNone/>
            </a:pPr>
            <a:r>
              <a:rPr lang="en-US" dirty="0"/>
              <a:t>PREPARATION </a:t>
            </a:r>
            <a:endParaRPr lang="en" dirty="0"/>
          </a:p>
        </p:txBody>
      </p:sp>
      <p:pic>
        <p:nvPicPr>
          <p:cNvPr id="4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2902775" y="1067687"/>
            <a:ext cx="5718600" cy="3125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-US" sz="1800" dirty="0" smtClean="0"/>
              <a:t>Organizing the </a:t>
            </a:r>
            <a:r>
              <a:rPr lang="en-US" sz="1800" dirty="0"/>
              <a:t>educational material.</a:t>
            </a:r>
            <a:endParaRPr lang="en" sz="1800" dirty="0"/>
          </a:p>
          <a:p>
            <a:pPr marL="457200" lvl="0" indent="-228600" rtl="0">
              <a:spcBef>
                <a:spcPts val="0"/>
              </a:spcBef>
            </a:pPr>
            <a:r>
              <a:rPr lang="en-US" sz="1800" dirty="0"/>
              <a:t>Buying Edison Robots.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US" sz="1800" dirty="0"/>
              <a:t>Training </a:t>
            </a:r>
            <a:r>
              <a:rPr lang="en-US" sz="1800" dirty="0" smtClean="0"/>
              <a:t>the Instructors</a:t>
            </a:r>
            <a:r>
              <a:rPr lang="en-US" sz="1800" dirty="0"/>
              <a:t>.</a:t>
            </a:r>
            <a:endParaRPr lang="en" sz="1800" dirty="0"/>
          </a:p>
          <a:p>
            <a:pPr marL="457200" lvl="0" indent="-228600" rtl="0">
              <a:spcBef>
                <a:spcPts val="0"/>
              </a:spcBef>
            </a:pPr>
            <a:r>
              <a:rPr lang="en-US" sz="1800" dirty="0"/>
              <a:t>Scheduling the lessons. 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US" sz="1800" dirty="0"/>
              <a:t>Inviting and choosing the participants.</a:t>
            </a:r>
            <a:endParaRPr lang="en" sz="1800" dirty="0"/>
          </a:p>
          <a:p>
            <a:pPr lvl="0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r>
              <a:rPr lang="en" dirty="0" smtClean="0"/>
              <a:t>Taking every detail into consideration for </a:t>
            </a:r>
            <a:r>
              <a:rPr lang="en" b="1" dirty="0" smtClean="0"/>
              <a:t>best learning results</a:t>
            </a:r>
            <a:r>
              <a:rPr lang="en" dirty="0" smtClean="0"/>
              <a:t>.</a:t>
            </a:r>
            <a:endParaRPr lang="en" dirty="0"/>
          </a:p>
        </p:txBody>
      </p:sp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2902775" y="302375"/>
            <a:ext cx="5718600" cy="503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/>
              <a:t>Preparation, </a:t>
            </a:r>
            <a:r>
              <a:rPr lang="en-US" dirty="0" smtClean="0"/>
              <a:t>preparation, preparation…</a:t>
            </a:r>
            <a:endParaRPr lang="en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282" y="4590853"/>
            <a:ext cx="2219731" cy="452027"/>
          </a:xfrm>
          <a:prstGeom prst="rect">
            <a:avLst/>
          </a:prstGeom>
        </p:spPr>
      </p:pic>
      <p:pic>
        <p:nvPicPr>
          <p:cNvPr id="6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2902775" y="928305"/>
            <a:ext cx="5718600" cy="3589104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>
              <a:buClr>
                <a:schemeClr val="dk1"/>
              </a:buClr>
              <a:buSzPct val="61111"/>
              <a:buNone/>
            </a:pPr>
            <a:r>
              <a:rPr lang="en-GB" sz="1400" b="1" u="sng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N.C.S.R. “Demokritos”</a:t>
            </a:r>
            <a:r>
              <a:rPr lang="en-GB" sz="14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 is </a:t>
            </a:r>
            <a:r>
              <a:rPr lang="en-GB" sz="1400" b="1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Greece’s</a:t>
            </a:r>
            <a:r>
              <a:rPr lang="en-GB" sz="14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 largest </a:t>
            </a:r>
            <a:r>
              <a:rPr lang="en-GB" sz="1400" b="1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multidisciplinary Research </a:t>
            </a:r>
            <a:r>
              <a:rPr lang="en-GB" sz="1400" b="1" dirty="0" smtClean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Centre </a:t>
            </a:r>
            <a:r>
              <a:rPr lang="en-GB" sz="14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with approximately 850 employees (</a:t>
            </a:r>
            <a:r>
              <a:rPr lang="en-GB" sz="1400" b="1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500 Scientists</a:t>
            </a:r>
            <a:r>
              <a:rPr lang="en-GB" sz="14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)</a:t>
            </a:r>
          </a:p>
          <a:p>
            <a:pPr>
              <a:buClr>
                <a:schemeClr val="dk1"/>
              </a:buClr>
              <a:buSzPct val="61111"/>
              <a:buNone/>
            </a:pPr>
            <a:endParaRPr lang="en-US" sz="1400" dirty="0">
              <a:latin typeface="Muli" panose="020B0604020202020204" charset="0"/>
              <a:ea typeface="Open Sans" panose="020B0604020202020204" charset="0"/>
              <a:cs typeface="Open Sans" panose="020B0604020202020204" charset="0"/>
              <a:sym typeface="Economica"/>
            </a:endParaRPr>
          </a:p>
          <a:p>
            <a:pPr>
              <a:buClr>
                <a:schemeClr val="dk1"/>
              </a:buClr>
              <a:buSzPct val="61111"/>
            </a:pPr>
            <a:r>
              <a:rPr lang="en-GB" sz="14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N.C.S.R “Demokritos” is located in Agia Paraskevi in Athens in a campus covering ~600.000 m2.</a:t>
            </a:r>
          </a:p>
          <a:p>
            <a:pPr>
              <a:buClr>
                <a:schemeClr val="dk1"/>
              </a:buClr>
              <a:buSzPct val="61111"/>
            </a:pPr>
            <a:endParaRPr lang="en-GB" sz="1400" dirty="0">
              <a:latin typeface="Muli" panose="020B0604020202020204" charset="0"/>
              <a:ea typeface="Open Sans" panose="020B0604020202020204" charset="0"/>
              <a:cs typeface="Open Sans" panose="020B0604020202020204" charset="0"/>
              <a:sym typeface="Economica"/>
            </a:endParaRPr>
          </a:p>
          <a:p>
            <a:pPr>
              <a:buClr>
                <a:schemeClr val="dk1"/>
              </a:buClr>
              <a:buSzPct val="61111"/>
            </a:pPr>
            <a:r>
              <a:rPr lang="en-GB" sz="14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N.C.S.R. “Demokritos” was founded in </a:t>
            </a:r>
            <a:r>
              <a:rPr lang="en-GB" sz="1400" b="1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1961</a:t>
            </a:r>
            <a:r>
              <a:rPr lang="en-GB" sz="14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 and consists of </a:t>
            </a:r>
            <a:r>
              <a:rPr lang="en-GB" sz="1400" b="1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5 Research Institutes</a:t>
            </a:r>
            <a:r>
              <a:rPr lang="en-GB" sz="14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:</a:t>
            </a:r>
          </a:p>
          <a:p>
            <a:pPr>
              <a:buClr>
                <a:schemeClr val="dk1"/>
              </a:buClr>
              <a:buSzPct val="61111"/>
            </a:pPr>
            <a:endParaRPr lang="en-GB" sz="1400" dirty="0">
              <a:latin typeface="Muli" panose="020B0604020202020204" charset="0"/>
              <a:ea typeface="Open Sans" panose="020B0604020202020204" charset="0"/>
              <a:cs typeface="Open Sans" panose="020B0604020202020204" charset="0"/>
              <a:sym typeface="Economica"/>
            </a:endParaRPr>
          </a:p>
          <a:p>
            <a:pPr marL="285750" indent="-285750">
              <a:buClr>
                <a:schemeClr val="dk1"/>
              </a:buClr>
              <a:buSzPct val="61111"/>
              <a:buFont typeface="Wingdings" panose="05000000000000000000" pitchFamily="2" charset="2"/>
              <a:buChar char="q"/>
            </a:pPr>
            <a:r>
              <a:rPr lang="en-GB" sz="1400" b="1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Informatics &amp; Telecommunications</a:t>
            </a:r>
          </a:p>
          <a:p>
            <a:pPr marL="285750" indent="-285750">
              <a:buClr>
                <a:schemeClr val="dk1"/>
              </a:buClr>
              <a:buSzPct val="61111"/>
              <a:buFont typeface="Wingdings" panose="05000000000000000000" pitchFamily="2" charset="2"/>
              <a:buChar char="q"/>
            </a:pPr>
            <a:r>
              <a:rPr lang="en-GB" sz="14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Biosciences &amp; Applications</a:t>
            </a:r>
          </a:p>
          <a:p>
            <a:pPr marL="285750" indent="-285750">
              <a:buClr>
                <a:schemeClr val="dk1"/>
              </a:buClr>
              <a:buSzPct val="61111"/>
              <a:buFont typeface="Wingdings" panose="05000000000000000000" pitchFamily="2" charset="2"/>
              <a:buChar char="q"/>
            </a:pPr>
            <a:r>
              <a:rPr lang="en-GB" sz="14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Nuclear &amp; Radiological Sciences &amp; Technology, Energy &amp; Safety</a:t>
            </a:r>
          </a:p>
          <a:p>
            <a:pPr marL="285750" indent="-285750">
              <a:buClr>
                <a:schemeClr val="dk1"/>
              </a:buClr>
              <a:buSzPct val="61111"/>
              <a:buFont typeface="Wingdings" panose="05000000000000000000" pitchFamily="2" charset="2"/>
              <a:buChar char="q"/>
            </a:pPr>
            <a:r>
              <a:rPr lang="en-GB" sz="14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Nanoscience &amp; Nanotechnology</a:t>
            </a:r>
          </a:p>
          <a:p>
            <a:pPr marL="285750" indent="-285750">
              <a:buClr>
                <a:schemeClr val="dk1"/>
              </a:buClr>
              <a:buSzPct val="61111"/>
              <a:buFont typeface="Wingdings" panose="05000000000000000000" pitchFamily="2" charset="2"/>
              <a:buChar char="q"/>
            </a:pPr>
            <a:r>
              <a:rPr lang="en-GB" sz="14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Nuclear &amp; Particle Physics</a:t>
            </a:r>
          </a:p>
        </p:txBody>
      </p:sp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2902775" y="302375"/>
            <a:ext cx="5718600" cy="503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/>
              <a:t>Where?</a:t>
            </a:r>
            <a:endParaRPr lang="en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282" y="4590853"/>
            <a:ext cx="2219731" cy="452027"/>
          </a:xfrm>
          <a:prstGeom prst="rect">
            <a:avLst/>
          </a:prstGeom>
        </p:spPr>
      </p:pic>
      <p:pic>
        <p:nvPicPr>
          <p:cNvPr id="6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978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2902950" y="1509475"/>
            <a:ext cx="5718600" cy="3125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342900" indent="-342900">
              <a:buClr>
                <a:schemeClr val="dk1"/>
              </a:buClr>
              <a:buSzPct val="45833"/>
            </a:pPr>
            <a:endParaRPr lang="en-US" dirty="0"/>
          </a:p>
          <a:p>
            <a:pPr marL="342900" indent="-342900">
              <a:buClr>
                <a:schemeClr val="dk1"/>
              </a:buClr>
              <a:buSzPct val="45833"/>
            </a:pPr>
            <a:endParaRPr lang="en" dirty="0"/>
          </a:p>
        </p:txBody>
      </p:sp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2902775" y="302375"/>
            <a:ext cx="5718600" cy="503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/>
              <a:t>When?</a:t>
            </a:r>
            <a:endParaRPr lang="en" dirty="0"/>
          </a:p>
        </p:txBody>
      </p:sp>
      <p:sp>
        <p:nvSpPr>
          <p:cNvPr id="4" name="Shape 134"/>
          <p:cNvSpPr txBox="1">
            <a:spLocks/>
          </p:cNvSpPr>
          <p:nvPr/>
        </p:nvSpPr>
        <p:spPr>
          <a:xfrm>
            <a:off x="2902775" y="805475"/>
            <a:ext cx="5718600" cy="343775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83333"/>
              <a:buFont typeface="Muli"/>
              <a:buChar char="➜"/>
              <a:defRPr sz="2400" b="0" i="0" u="none" strike="noStrike" cap="none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75000"/>
              <a:buFont typeface="Muli"/>
              <a:buChar char="○"/>
              <a:defRPr sz="2400" b="0" i="0" u="none" strike="noStrike" cap="none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Muli"/>
              <a:buChar char="■"/>
              <a:defRPr sz="2400" b="0" i="0" u="none" strike="noStrike" cap="none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Muli"/>
              <a:buChar char="●"/>
              <a:defRPr sz="2400" b="0" i="0" u="none" strike="noStrike" cap="none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Muli"/>
              <a:buChar char="○"/>
              <a:defRPr sz="2400" b="0" i="0" u="none" strike="noStrike" cap="none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Muli"/>
              <a:buChar char="■"/>
              <a:defRPr sz="2400" b="0" i="0" u="none" strike="noStrike" cap="none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Muli"/>
              <a:buChar char="●"/>
              <a:defRPr sz="2400" b="0" i="0" u="none" strike="noStrike" cap="none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Muli"/>
              <a:buChar char="○"/>
              <a:defRPr sz="2400" b="0" i="0" u="none" strike="noStrike" cap="none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Muli"/>
              <a:buChar char="■"/>
              <a:defRPr sz="2400" b="0" i="0" u="none" strike="noStrike" cap="none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>
              <a:buClr>
                <a:schemeClr val="dk1"/>
              </a:buClr>
              <a:buSzPct val="61111"/>
              <a:buFont typeface="Muli"/>
              <a:buNone/>
            </a:pPr>
            <a:r>
              <a:rPr lang="en-US" sz="1600" dirty="0" smtClean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Lessons were held for</a:t>
            </a:r>
            <a:r>
              <a:rPr lang="en-US" sz="1600" b="1" dirty="0" smtClean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 </a:t>
            </a:r>
            <a:r>
              <a:rPr lang="en-US" sz="1600" b="1" u="sng" dirty="0" smtClean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two weeks:</a:t>
            </a:r>
          </a:p>
          <a:p>
            <a:pPr marL="171450" indent="-171450">
              <a:buClr>
                <a:schemeClr val="dk1"/>
              </a:buClr>
              <a:buSzPct val="61111"/>
            </a:pPr>
            <a:r>
              <a:rPr lang="en-US" sz="1600" dirty="0" smtClean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26 June to</a:t>
            </a:r>
          </a:p>
          <a:p>
            <a:pPr marL="171450" indent="-171450">
              <a:buClr>
                <a:schemeClr val="dk1"/>
              </a:buClr>
              <a:buSzPct val="61111"/>
            </a:pPr>
            <a:r>
              <a:rPr lang="en-US" sz="1600" dirty="0" smtClean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7 July</a:t>
            </a:r>
          </a:p>
          <a:p>
            <a:pPr>
              <a:buClr>
                <a:schemeClr val="dk1"/>
              </a:buClr>
              <a:buSzPct val="61111"/>
              <a:buNone/>
            </a:pPr>
            <a:endParaRPr lang="en-US" sz="1600" dirty="0">
              <a:latin typeface="Muli" panose="020B0604020202020204" charset="0"/>
              <a:ea typeface="Open Sans" panose="020B0604020202020204" charset="0"/>
              <a:cs typeface="Open Sans" panose="020B0604020202020204" charset="0"/>
              <a:sym typeface="Economica"/>
            </a:endParaRPr>
          </a:p>
          <a:p>
            <a:pPr marL="171450" indent="-171450">
              <a:buClr>
                <a:schemeClr val="dk1"/>
              </a:buClr>
              <a:buSzPct val="61111"/>
            </a:pPr>
            <a:r>
              <a:rPr lang="en-GB" sz="1600" b="1" dirty="0" smtClean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Daily</a:t>
            </a:r>
            <a:r>
              <a:rPr lang="en-GB" sz="1600" dirty="0" smtClean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 from 10.00-17.00</a:t>
            </a:r>
            <a:endParaRPr lang="en-GB" sz="1600" dirty="0">
              <a:latin typeface="Muli" panose="020B0604020202020204" charset="0"/>
              <a:ea typeface="Open Sans" panose="020B0604020202020204" charset="0"/>
              <a:cs typeface="Open Sans" panose="020B0604020202020204" charset="0"/>
              <a:sym typeface="Economica"/>
            </a:endParaRPr>
          </a:p>
          <a:p>
            <a:pPr>
              <a:buClr>
                <a:schemeClr val="dk1"/>
              </a:buClr>
              <a:buSzPct val="61111"/>
              <a:buNone/>
            </a:pPr>
            <a:r>
              <a:rPr lang="en-US" sz="16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1</a:t>
            </a:r>
            <a:r>
              <a:rPr lang="en-US" sz="1600" baseline="300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st</a:t>
            </a:r>
            <a:r>
              <a:rPr lang="en-US" sz="16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 week: Programming</a:t>
            </a:r>
          </a:p>
          <a:p>
            <a:pPr>
              <a:buClr>
                <a:schemeClr val="dk1"/>
              </a:buClr>
              <a:buSzPct val="61111"/>
              <a:buNone/>
            </a:pPr>
            <a:r>
              <a:rPr lang="en-US" sz="16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2</a:t>
            </a:r>
            <a:r>
              <a:rPr lang="en-US" sz="1600" baseline="300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nd</a:t>
            </a:r>
            <a:r>
              <a:rPr lang="en-US" sz="16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 week: Robotics</a:t>
            </a:r>
          </a:p>
          <a:p>
            <a:pPr>
              <a:buClr>
                <a:schemeClr val="dk1"/>
              </a:buClr>
              <a:buSzPct val="61111"/>
              <a:buNone/>
            </a:pPr>
            <a:r>
              <a:rPr lang="en-US" sz="1600" b="1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Soft skills</a:t>
            </a:r>
            <a:r>
              <a:rPr lang="en-US" sz="16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, </a:t>
            </a:r>
            <a:r>
              <a:rPr lang="en-US" sz="1600" b="1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Career Orientation</a:t>
            </a:r>
            <a:r>
              <a:rPr lang="en-US" sz="1600" dirty="0" smtClean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.</a:t>
            </a:r>
          </a:p>
          <a:p>
            <a:pPr>
              <a:buClr>
                <a:schemeClr val="dk1"/>
              </a:buClr>
              <a:buSzPct val="61111"/>
              <a:buNone/>
            </a:pPr>
            <a:endParaRPr lang="en-US" sz="1600" dirty="0" smtClean="0">
              <a:latin typeface="Muli" panose="020B0604020202020204" charset="0"/>
              <a:ea typeface="Open Sans" panose="020B0604020202020204" charset="0"/>
              <a:cs typeface="Open Sans" panose="020B0604020202020204" charset="0"/>
              <a:sym typeface="Economica"/>
            </a:endParaRPr>
          </a:p>
          <a:p>
            <a:pPr>
              <a:buClr>
                <a:schemeClr val="dk1"/>
              </a:buClr>
              <a:buSzPct val="61111"/>
              <a:buNone/>
            </a:pPr>
            <a:r>
              <a:rPr lang="en-US" sz="1600" b="1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Extra Activities</a:t>
            </a:r>
          </a:p>
          <a:p>
            <a:pPr>
              <a:buClr>
                <a:schemeClr val="dk1"/>
              </a:buClr>
              <a:buSzPct val="61111"/>
              <a:buNone/>
            </a:pPr>
            <a:r>
              <a:rPr lang="en-US" sz="1600" dirty="0" smtClean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Skype </a:t>
            </a:r>
            <a:r>
              <a:rPr lang="en-US" sz="16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Call with Cypriot class.</a:t>
            </a:r>
          </a:p>
          <a:p>
            <a:pPr>
              <a:buClr>
                <a:schemeClr val="dk1"/>
              </a:buClr>
              <a:buSzPct val="61111"/>
              <a:buNone/>
            </a:pPr>
            <a:r>
              <a:rPr lang="en-US" sz="1600" dirty="0" smtClean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Invited </a:t>
            </a:r>
            <a:r>
              <a:rPr lang="en-US" sz="1600" dirty="0">
                <a:latin typeface="Muli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talk about Research Nuclear Reactor of “Demokritos”.</a:t>
            </a:r>
          </a:p>
          <a:p>
            <a:pPr>
              <a:buClr>
                <a:schemeClr val="dk1"/>
              </a:buClr>
              <a:buSzPct val="61111"/>
              <a:buNone/>
            </a:pPr>
            <a:endParaRPr lang="en-US" sz="1600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  <a:sym typeface="Economica"/>
            </a:endParaRPr>
          </a:p>
          <a:p>
            <a:pPr>
              <a:buClr>
                <a:schemeClr val="dk1"/>
              </a:buClr>
              <a:buSzPct val="61111"/>
              <a:buNone/>
            </a:pPr>
            <a:endParaRPr lang="en-GB" sz="1600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  <a:sym typeface="Economic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282" y="4590853"/>
            <a:ext cx="2219731" cy="452027"/>
          </a:xfrm>
          <a:prstGeom prst="rect">
            <a:avLst/>
          </a:prstGeom>
        </p:spPr>
      </p:pic>
      <p:pic>
        <p:nvPicPr>
          <p:cNvPr id="7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74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2902775" y="1077961"/>
            <a:ext cx="5718600" cy="3125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-US" sz="1800" b="1" dirty="0" smtClean="0"/>
              <a:t>19 students</a:t>
            </a:r>
          </a:p>
          <a:p>
            <a:pPr marL="228600" lvl="0" rtl="0">
              <a:spcBef>
                <a:spcPts val="0"/>
              </a:spcBef>
              <a:buNone/>
            </a:pPr>
            <a:r>
              <a:rPr lang="en-US" sz="1800" dirty="0" smtClean="0"/>
              <a:t>12 boys, 7 girls</a:t>
            </a:r>
          </a:p>
          <a:p>
            <a:pPr marL="228600" lvl="0" rtl="0">
              <a:spcBef>
                <a:spcPts val="0"/>
              </a:spcBef>
              <a:buNone/>
            </a:pPr>
            <a:r>
              <a:rPr lang="en-US" sz="1800" dirty="0" smtClean="0"/>
              <a:t>Students from other cities, that want to study theoretical sciences, from underdeveloped regions.</a:t>
            </a:r>
          </a:p>
          <a:p>
            <a:pPr marL="228600" lvl="0" rtl="0">
              <a:spcBef>
                <a:spcPts val="0"/>
              </a:spcBef>
              <a:buNone/>
            </a:pPr>
            <a:endParaRPr lang="en-US" sz="1800" dirty="0" smtClean="0"/>
          </a:p>
          <a:p>
            <a:pPr marL="457200" lvl="0" indent="-228600" rtl="0">
              <a:spcBef>
                <a:spcPts val="0"/>
              </a:spcBef>
            </a:pPr>
            <a:r>
              <a:rPr lang="en" sz="1800" b="1" dirty="0" smtClean="0"/>
              <a:t>3 Teachers</a:t>
            </a:r>
          </a:p>
          <a:p>
            <a:pPr marL="228600">
              <a:buNone/>
            </a:pPr>
            <a:r>
              <a:rPr lang="en-US" sz="1800" dirty="0"/>
              <a:t>E</a:t>
            </a:r>
            <a:r>
              <a:rPr lang="en" sz="1800" dirty="0"/>
              <a:t>leftheria Demertzi</a:t>
            </a:r>
          </a:p>
          <a:p>
            <a:pPr marL="228600" lvl="0">
              <a:buNone/>
            </a:pPr>
            <a:r>
              <a:rPr lang="en" sz="1800" dirty="0" smtClean="0"/>
              <a:t>Nikitas Voukelatos</a:t>
            </a:r>
            <a:endParaRPr lang="en" sz="1800" b="1" dirty="0" smtClean="0"/>
          </a:p>
          <a:p>
            <a:pPr marL="228600" lvl="0" rtl="0">
              <a:spcBef>
                <a:spcPts val="0"/>
              </a:spcBef>
              <a:buNone/>
            </a:pPr>
            <a:r>
              <a:rPr lang="en" sz="1800" dirty="0" smtClean="0"/>
              <a:t>Yiannis Papagerasimou</a:t>
            </a:r>
          </a:p>
          <a:p>
            <a:pPr marL="228600" lvl="0" rtl="0">
              <a:spcBef>
                <a:spcPts val="0"/>
              </a:spcBef>
              <a:buNone/>
            </a:pPr>
            <a:endParaRPr lang="en" sz="1800" dirty="0" smtClean="0"/>
          </a:p>
          <a:p>
            <a:pPr marL="457200" lvl="0" indent="-228600" rtl="0">
              <a:spcBef>
                <a:spcPts val="0"/>
              </a:spcBef>
            </a:pPr>
            <a:endParaRPr lang="en" sz="1800" dirty="0"/>
          </a:p>
          <a:p>
            <a:pPr marL="457200" lvl="0" indent="-228600" rtl="0">
              <a:spcBef>
                <a:spcPts val="0"/>
              </a:spcBef>
            </a:pPr>
            <a:endParaRPr lang="en" sz="1800" dirty="0" smtClean="0"/>
          </a:p>
          <a:p>
            <a:pPr marL="228600" lvl="0" rtl="0">
              <a:spcBef>
                <a:spcPts val="0"/>
              </a:spcBef>
              <a:buNone/>
            </a:pPr>
            <a:endParaRPr lang="en" sz="1800" dirty="0"/>
          </a:p>
        </p:txBody>
      </p:sp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2902775" y="302375"/>
            <a:ext cx="5718600" cy="503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 smtClean="0"/>
              <a:t>Who?</a:t>
            </a:r>
            <a:endParaRPr lang="en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282" y="4590853"/>
            <a:ext cx="2219731" cy="452027"/>
          </a:xfrm>
          <a:prstGeom prst="rect">
            <a:avLst/>
          </a:prstGeom>
        </p:spPr>
      </p:pic>
      <p:pic>
        <p:nvPicPr>
          <p:cNvPr id="11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84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2902775" y="985493"/>
            <a:ext cx="5718600" cy="3125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-US" sz="1800" dirty="0" smtClean="0"/>
              <a:t>To recognize and validate their </a:t>
            </a:r>
            <a:r>
              <a:rPr lang="en-US" sz="1800" b="1" dirty="0" smtClean="0"/>
              <a:t>core competencies.</a:t>
            </a:r>
            <a:endParaRPr lang="en" sz="1800" b="1" dirty="0"/>
          </a:p>
          <a:p>
            <a:pPr marL="457200" lvl="0" indent="-228600" rtl="0">
              <a:spcBef>
                <a:spcPts val="0"/>
              </a:spcBef>
            </a:pPr>
            <a:r>
              <a:rPr lang="en-US" sz="1800" dirty="0" smtClean="0"/>
              <a:t>To develop </a:t>
            </a:r>
            <a:r>
              <a:rPr lang="en-US" sz="1800" b="1" dirty="0" smtClean="0"/>
              <a:t>personal qualities</a:t>
            </a:r>
            <a:r>
              <a:rPr lang="en-US" sz="1800" dirty="0" smtClean="0"/>
              <a:t> that are not highlighted in formal education.</a:t>
            </a:r>
            <a:endParaRPr lang="en-US" sz="1800" dirty="0"/>
          </a:p>
          <a:p>
            <a:pPr marL="457200" lvl="0" indent="-228600" rtl="0">
              <a:spcBef>
                <a:spcPts val="0"/>
              </a:spcBef>
            </a:pPr>
            <a:r>
              <a:rPr lang="en-US" sz="1800" dirty="0" smtClean="0"/>
              <a:t>To gain a combination of </a:t>
            </a:r>
            <a:r>
              <a:rPr lang="en-US" sz="1800" b="1" dirty="0" smtClean="0"/>
              <a:t>soft skills, abilities, knowledge</a:t>
            </a:r>
            <a:r>
              <a:rPr lang="en-US" sz="1800" dirty="0" smtClean="0"/>
              <a:t> for their personal development.</a:t>
            </a:r>
            <a:endParaRPr lang="en" sz="1800" dirty="0"/>
          </a:p>
          <a:p>
            <a:pPr marL="457200" lvl="0" indent="-228600" rtl="0">
              <a:spcBef>
                <a:spcPts val="0"/>
              </a:spcBef>
            </a:pPr>
            <a:r>
              <a:rPr lang="en-US" sz="1800" dirty="0" smtClean="0"/>
              <a:t>To be guided in an effective and constructive way towards a better </a:t>
            </a:r>
            <a:r>
              <a:rPr lang="en-US" sz="1800" b="1" dirty="0" smtClean="0"/>
              <a:t>career choice</a:t>
            </a:r>
            <a:r>
              <a:rPr lang="en-US" sz="1800" dirty="0" smtClean="0"/>
              <a:t>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US" sz="1800" dirty="0" smtClean="0"/>
              <a:t>To bridge the gap between the learning outcomes of formal education and the </a:t>
            </a:r>
            <a:r>
              <a:rPr lang="en-US" sz="1800" b="1" dirty="0" smtClean="0"/>
              <a:t>labor market.</a:t>
            </a:r>
            <a:r>
              <a:rPr lang="en-US" sz="1800" dirty="0" smtClean="0"/>
              <a:t> </a:t>
            </a:r>
            <a:endParaRPr lang="en" sz="1800" dirty="0"/>
          </a:p>
          <a:p>
            <a:pPr lvl="0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endParaRPr lang="en" dirty="0"/>
          </a:p>
        </p:txBody>
      </p:sp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2902775" y="302375"/>
            <a:ext cx="5718600" cy="503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/>
              <a:t>Why?</a:t>
            </a:r>
            <a:endParaRPr lang="en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282" y="4590853"/>
            <a:ext cx="2219731" cy="452027"/>
          </a:xfrm>
          <a:prstGeom prst="rect">
            <a:avLst/>
          </a:prstGeom>
        </p:spPr>
      </p:pic>
      <p:pic>
        <p:nvPicPr>
          <p:cNvPr id="6" name="Picture 3" descr="E:\PROJECTS\12156 - E-CHALLENGES\IMAGES\Slider Images\logo_Se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2890" cy="99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5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nquo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558</Words>
  <Application>Microsoft Office PowerPoint</Application>
  <PresentationFormat>On-screen Show (16:9)</PresentationFormat>
  <Paragraphs>111</Paragraphs>
  <Slides>26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Economica</vt:lpstr>
      <vt:lpstr>Wingdings</vt:lpstr>
      <vt:lpstr>Muli</vt:lpstr>
      <vt:lpstr>Open Sans</vt:lpstr>
      <vt:lpstr>Georgia</vt:lpstr>
      <vt:lpstr>Banquo template</vt:lpstr>
      <vt:lpstr>S.e.C. Greek Summer School  Sec Multiplier Event - 15/11/2017 </vt:lpstr>
      <vt:lpstr>THE e-CHALLENGES PROGRAM</vt:lpstr>
      <vt:lpstr>Hello!</vt:lpstr>
      <vt:lpstr>1. PREPARATION </vt:lpstr>
      <vt:lpstr>Preparation, preparation, preparation…</vt:lpstr>
      <vt:lpstr>Where?</vt:lpstr>
      <vt:lpstr>When?</vt:lpstr>
      <vt:lpstr>Who?</vt:lpstr>
      <vt:lpstr>Why?</vt:lpstr>
      <vt:lpstr>2. REALIZATION </vt:lpstr>
      <vt:lpstr>A PICTURE IS WORTH A THOUSAND WORDS</vt:lpstr>
      <vt:lpstr>A PICTURE IS WORTH A THOUSAND WORDS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Career Orientation</vt:lpstr>
      <vt:lpstr>PowerPoint Presentation</vt:lpstr>
      <vt:lpstr>PowerPoint Presentation</vt:lpstr>
      <vt:lpstr>PowerPoint Presentation</vt:lpstr>
      <vt:lpstr>3. EVALUATION</vt:lpstr>
      <vt:lpstr>PowerPoint Presentation</vt:lpstr>
      <vt:lpstr>Thanks!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S.e.C. Greek Summer School  Sec Final Meeting- Cyprus 19/10/2017 </dc:title>
  <cp:lastModifiedBy>dragon</cp:lastModifiedBy>
  <cp:revision>55</cp:revision>
  <dcterms:modified xsi:type="dcterms:W3CDTF">2017-11-15T10:40:31Z</dcterms:modified>
</cp:coreProperties>
</file>