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359" r:id="rId2"/>
    <p:sldId id="355" r:id="rId3"/>
    <p:sldId id="356" r:id="rId4"/>
    <p:sldId id="357" r:id="rId5"/>
    <p:sldId id="358" r:id="rId6"/>
    <p:sldId id="361" r:id="rId7"/>
    <p:sldId id="362" r:id="rId8"/>
    <p:sldId id="363" r:id="rId9"/>
    <p:sldId id="364" r:id="rId10"/>
    <p:sldId id="3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FBB"/>
    <a:srgbClr val="F9FBC9"/>
    <a:srgbClr val="E3E2E1"/>
    <a:srgbClr val="B7CFFF"/>
    <a:srgbClr val="E8D1FF"/>
    <a:srgbClr val="CC6600"/>
    <a:srgbClr val="99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44" autoAdjust="0"/>
    <p:restoredTop sz="97110" autoAdjust="0"/>
  </p:normalViewPr>
  <p:slideViewPr>
    <p:cSldViewPr snapToGrid="0">
      <p:cViewPr varScale="1">
        <p:scale>
          <a:sx n="114" d="100"/>
          <a:sy n="114" d="100"/>
        </p:scale>
        <p:origin x="-15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-201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F14266-5767-4DB8-970C-242CF58C0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02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3DDA74-B607-4BE1-A868-52A71F6DFDFC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5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3DDA74-B607-4BE1-A868-52A71F6DFDFC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5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2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105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3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31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4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848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5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6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6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59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7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7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8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43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0C5EB4-B27B-4F01-A90D-9BAD2F0EFAA8}" type="slidenum">
              <a:rPr lang="el-GR" smtClean="0">
                <a:solidFill>
                  <a:prstClr val="black"/>
                </a:solidFill>
              </a:rPr>
              <a:pPr/>
              <a:t>9</a:t>
            </a:fld>
            <a:endParaRPr lang="el-G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56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ea typeface="ＭＳ Ｐゴシック" charset="-128"/>
              </a:defRPr>
            </a:lvl1pPr>
          </a:lstStyle>
          <a:p>
            <a:r>
              <a:rPr lang="el-GR" smtClean="0"/>
              <a:t>Κάντε κλικ για επεξεργασία του τίτλου</a:t>
            </a:r>
          </a:p>
        </p:txBody>
      </p:sp>
      <p:sp>
        <p:nvSpPr>
          <p:cNvPr id="48131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mtClean="0">
                <a:ea typeface="ＭＳ Ｐゴシック" charset="-128"/>
              </a:defRPr>
            </a:lvl1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8A15E-4FF8-48C7-9A1D-978333994247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779E1-EE61-4A0E-BE45-2C227FC17DB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9921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41AD8-5C9D-4725-A115-D55AE048C9B8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B1207-5CF5-4FAE-8C74-C4363F8D328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867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678B7-18FB-40FF-BA83-BE873C3B192D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90457-CB02-4495-A8D0-28E2C3AFBD6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6446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B1960-306E-4E98-9782-2E5F42F73929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E5026-AB78-4506-B005-880B9CDF705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1312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7F4DC-A995-410E-B116-A075DAB649EF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51063-4EB0-4A91-8A52-862DBF168E5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5502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555CF-44C5-46AE-921D-C594C564B3D1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5344-8069-4422-BD05-FAB60B9F774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183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3747B-126F-4245-A07A-49DEF4E032DF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C7148-8F9A-4AA9-AED8-A2C78853119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7081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6363E-19BB-4779-98B8-587ADE2B6316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234FF-3793-4377-AD64-F7EE8DE53FE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208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D43B2-0D95-4ED1-A05E-213A6AC5856A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604B7-EE5D-4D71-A912-A08A639D69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423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89E70-A6EA-4294-ABB9-1C2989C29325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5CAC9-24C3-478B-8148-F6D17580385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354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88DAE-1C77-4DA7-BEDF-6FC1B249B17C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43C64-7F63-4A97-B79E-4439D048695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46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96CA3-9E64-4217-84F6-EC4ADB15200D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12BE4-F171-43D0-92CF-636A4CAD3D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197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28F8B-1DBB-468A-9F50-F128019AA545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8A23D-DDF8-42BF-8D33-14FBF83D229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9653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143000" y="274638"/>
            <a:ext cx="75438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l-G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1" charset="0"/>
                <a:ea typeface="ＭＳ Ｐゴシック" pitchFamily="-101" charset="-128"/>
              </a:defRPr>
            </a:lvl1pPr>
          </a:lstStyle>
          <a:p>
            <a:pPr>
              <a:defRPr/>
            </a:pPr>
            <a:fld id="{644526D0-C000-4C68-8BB4-438B9EEA94A8}" type="datetime1">
              <a:rPr lang="el-GR"/>
              <a:pPr>
                <a:defRPr/>
              </a:pPr>
              <a:t>21/11/2017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1" charset="0"/>
                <a:ea typeface="ＭＳ Ｐゴシック" pitchFamily="-10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1" charset="0"/>
                <a:ea typeface="ＭＳ Ｐゴシック" pitchFamily="-101" charset="-128"/>
              </a:defRPr>
            </a:lvl1pPr>
          </a:lstStyle>
          <a:p>
            <a:pPr>
              <a:defRPr/>
            </a:pPr>
            <a:fld id="{6C668B32-DB8B-40F1-80CD-B2D28A247E1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228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MS PGothic" pitchFamily="34" charset="-128"/>
          <a:cs typeface="ＭＳ Ｐゴシック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MS PGothic" pitchFamily="34" charset="-128"/>
          <a:cs typeface="ＭＳ Ｐゴシック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MS PGothic" pitchFamily="34" charset="-128"/>
          <a:cs typeface="ＭＳ Ｐゴシック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MS PGothic" pitchFamily="34" charset="-128"/>
          <a:cs typeface="ＭＳ Ｐゴシック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MS PGothic" pitchFamily="34" charset="-128"/>
          <a:cs typeface="ＭＳ Ｐゴシック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ＭＳ Ｐゴシック" pitchFamily="-10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ＭＳ Ｐゴシック" pitchFamily="-10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ＭＳ Ｐゴシック" pitchFamily="-10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101" charset="0"/>
          <a:ea typeface="ＭＳ Ｐゴシック" pitchFamily="-10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://summerchallenge.iit.demokritos.gr/" TargetMode="External"/><Relationship Id="rId10" Type="http://schemas.openxmlformats.org/officeDocument/2006/relationships/image" Target="../media/image9.jpeg"/><Relationship Id="rId4" Type="http://schemas.openxmlformats.org/officeDocument/2006/relationships/hyperlink" Target="http://summerchallenge.eu/" TargetMode="External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hyperlink" Target="http://summerchallenge.iit.demokritos.gr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www.primetech-edu.e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1.jpeg"/><Relationship Id="rId4" Type="http://schemas.openxmlformats.org/officeDocument/2006/relationships/hyperlink" Target="http://www.primetech-edu.e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cFnrSaqnQaY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hyperlink" Target="https://www.youtube.com/watch?v=x8TbObvNlw0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hyperlink" Target="https://www.youtube.com/watch?v=A3fvWpGk-Ao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hyperlink" Target="https://www.youtube.com/watch?v=5RPwDgr5ycU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imm.demokritos.gr/img_dsgn/banner_4_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182" y="0"/>
            <a:ext cx="15243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3529" y="3861048"/>
            <a:ext cx="8461386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“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Summer e-Challenge: </a:t>
            </a:r>
            <a:endParaRPr lang="en-US" b="1" dirty="0" smtClean="0">
              <a:solidFill>
                <a:schemeClr val="tx2"/>
              </a:solidFill>
              <a:latin typeface="+mj-lt"/>
              <a:ea typeface="Calibri" pitchFamily="34" charset="0"/>
              <a:cs typeface="Calibri" pitchFamily="34" charset="0"/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Acquiring 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Soft &amp; Digital Skills Through Non-Formal Free-Time 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Practices”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E-Skills 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and other S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kills 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in the Digital Era</a:t>
            </a:r>
            <a:endParaRPr lang="en-US" b="1" dirty="0" smtClean="0">
              <a:solidFill>
                <a:schemeClr val="tx2"/>
              </a:solidFill>
              <a:latin typeface="+mj-lt"/>
              <a:ea typeface="Calibri" pitchFamily="34" charset="0"/>
              <a:cs typeface="Calibri" pitchFamily="34" charset="0"/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Greek Multiplier Event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/>
            </a:r>
            <a:b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N.C.S.R. “</a:t>
            </a:r>
            <a:r>
              <a:rPr lang="en-US" sz="1600" b="1" dirty="0" err="1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Demokritos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”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/>
            </a:r>
            <a:br>
              <a:rPr lang="en-US" sz="14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Dr. Athanasios Drigas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+mj-lt"/>
              </a:rPr>
              <a:t/>
            </a:r>
            <a:br>
              <a:rPr lang="en-US" sz="1600" b="1" dirty="0" smtClean="0">
                <a:solidFill>
                  <a:srgbClr val="0070C0"/>
                </a:solidFill>
                <a:latin typeface="+mj-lt"/>
              </a:rPr>
            </a:br>
            <a:r>
              <a:rPr lang="en-US" sz="1600" b="1" dirty="0" smtClean="0">
                <a:solidFill>
                  <a:srgbClr val="0070C0"/>
                </a:solidFill>
                <a:latin typeface="+mj-lt"/>
              </a:rPr>
              <a:t>Wednesday 15 November 2017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8" y="0"/>
            <a:ext cx="1288172" cy="1467815"/>
          </a:xfrm>
          <a:prstGeom prst="rect">
            <a:avLst/>
          </a:prstGeom>
        </p:spPr>
      </p:pic>
      <p:pic>
        <p:nvPicPr>
          <p:cNvPr id="1026" name="Picture 2" descr="14141944_982394501872469_1573798993492278567_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872" y="1677798"/>
            <a:ext cx="331470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35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://imm.demokritos.gr/img_dsgn/banner_4_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182" y="0"/>
            <a:ext cx="152432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3529" y="3861048"/>
            <a:ext cx="8461386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“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Summer e-Challenge: </a:t>
            </a:r>
            <a:endParaRPr lang="en-US" b="1" dirty="0" smtClean="0">
              <a:solidFill>
                <a:schemeClr val="tx2"/>
              </a:solidFill>
              <a:latin typeface="+mj-lt"/>
              <a:ea typeface="Calibri" pitchFamily="34" charset="0"/>
              <a:cs typeface="Calibri" pitchFamily="34" charset="0"/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Acquiring 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Soft &amp; Digital Skills Through Non-Formal Free-Time 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Practices”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E-Skills 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and other S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kills </a:t>
            </a:r>
            <a:r>
              <a:rPr lang="en-US" b="1" dirty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in the Digital Era</a:t>
            </a:r>
            <a:endParaRPr lang="en-US" b="1" dirty="0" smtClean="0">
              <a:solidFill>
                <a:schemeClr val="tx2"/>
              </a:solidFill>
              <a:latin typeface="+mj-lt"/>
              <a:ea typeface="Calibri" pitchFamily="34" charset="0"/>
              <a:cs typeface="Calibri" pitchFamily="34" charset="0"/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Greek Multiplier Event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/>
            </a:r>
            <a:b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N.C.S.R. “</a:t>
            </a:r>
            <a:r>
              <a:rPr lang="en-US" sz="1600" b="1" dirty="0" err="1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Demokritos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”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/>
            </a:r>
            <a:br>
              <a:rPr lang="en-US" sz="14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+mj-lt"/>
                <a:ea typeface="Calibri" pitchFamily="34" charset="0"/>
                <a:cs typeface="Calibri" pitchFamily="34" charset="0"/>
              </a:rPr>
              <a:t>Dr. Athanasios Drigas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+mj-lt"/>
              </a:rPr>
              <a:t/>
            </a:r>
            <a:br>
              <a:rPr lang="en-US" sz="1600" b="1" dirty="0" smtClean="0">
                <a:solidFill>
                  <a:srgbClr val="0070C0"/>
                </a:solidFill>
                <a:latin typeface="+mj-lt"/>
              </a:rPr>
            </a:br>
            <a:r>
              <a:rPr lang="en-US" sz="1600" b="1" dirty="0" smtClean="0">
                <a:solidFill>
                  <a:srgbClr val="0070C0"/>
                </a:solidFill>
                <a:latin typeface="+mj-lt"/>
              </a:rPr>
              <a:t>Wednesday 15 November 2017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8" y="0"/>
            <a:ext cx="1288172" cy="1467815"/>
          </a:xfrm>
          <a:prstGeom prst="rect">
            <a:avLst/>
          </a:prstGeom>
        </p:spPr>
      </p:pic>
      <p:pic>
        <p:nvPicPr>
          <p:cNvPr id="1026" name="Picture 2" descr="14141944_982394501872469_1573798993492278567_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872" y="1677798"/>
            <a:ext cx="331470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14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e-Challenge: Acquiring Soft &amp; Digital Skills Through Non-Formal Free-Time Practices</a:t>
            </a:r>
            <a:endParaRPr lang="el-GR" sz="24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sp>
        <p:nvSpPr>
          <p:cNvPr id="11" name="Text Box 63"/>
          <p:cNvSpPr txBox="1">
            <a:spLocks noChangeArrowheads="1"/>
          </p:cNvSpPr>
          <p:nvPr/>
        </p:nvSpPr>
        <p:spPr bwMode="auto">
          <a:xfrm>
            <a:off x="2189047" y="5485122"/>
            <a:ext cx="4714908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Project Duration:</a:t>
            </a:r>
            <a:r>
              <a:rPr lang="el-GR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b="1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18 Months (01/06/2016 - 30/11/2017)</a:t>
            </a:r>
            <a:endParaRPr lang="el-GR" altLang="el-GR" sz="1400" b="1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6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Website:</a:t>
            </a:r>
            <a:r>
              <a:rPr lang="en-US" altLang="el-GR" sz="1600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600" dirty="0" smtClean="0">
                <a:solidFill>
                  <a:srgbClr val="C0504D"/>
                </a:solidFill>
                <a:latin typeface="Calibri"/>
                <a:ea typeface="MS PGothic" pitchFamily="34" charset="-128"/>
                <a:hlinkClick r:id="rId4"/>
              </a:rPr>
              <a:t>http://summerchallenge.eu/</a:t>
            </a:r>
            <a:r>
              <a:rPr lang="en-US" altLang="el-GR" sz="1600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endParaRPr lang="en-US" altLang="el-GR" sz="1600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6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e-Learning:</a:t>
            </a:r>
            <a:r>
              <a:rPr lang="en-US" altLang="el-GR" sz="1600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600" dirty="0" smtClean="0">
                <a:solidFill>
                  <a:srgbClr val="C0504D"/>
                </a:solidFill>
                <a:latin typeface="Calibri"/>
                <a:ea typeface="MS PGothic" pitchFamily="34" charset="-128"/>
                <a:hlinkClick r:id="rId5"/>
              </a:rPr>
              <a:t>http://summerchallenge.iit.demokritos.gr/</a:t>
            </a:r>
            <a:r>
              <a:rPr lang="en-US" altLang="el-GR" sz="1600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endParaRPr lang="en-US" altLang="el-GR" sz="1600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pic>
        <p:nvPicPr>
          <p:cNvPr id="2050" name="Picture 2" descr="F:\PROJECTS\12156 - E-CHALLENGES\IMAGES\SeC_Logo_Orange_Lettering_bottom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0"/>
            <a:ext cx="849281" cy="849281"/>
          </a:xfrm>
          <a:prstGeom prst="rect">
            <a:avLst/>
          </a:prstGeom>
          <a:noFill/>
        </p:spPr>
      </p:pic>
      <p:pic>
        <p:nvPicPr>
          <p:cNvPr id="2051" name="Picture 3" descr="F:\PROJECTS\12156 - E-CHALLENGES\IMAGES\Slider Images\final\consortiu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0353" y="3645024"/>
            <a:ext cx="6572296" cy="1643074"/>
          </a:xfrm>
          <a:prstGeom prst="rect">
            <a:avLst/>
          </a:prstGeom>
          <a:noFill/>
        </p:spPr>
      </p:pic>
      <p:pic>
        <p:nvPicPr>
          <p:cNvPr id="2" name="Picture 2" descr="E:\PROJECTS\12156 - E-CHALLENGES\IMAGES\SeC_Logo_Orange_Lettering_bottom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501" y="936164"/>
            <a:ext cx="3384000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2880000" cy="21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496" y="1124744"/>
            <a:ext cx="2880000" cy="2160000"/>
          </a:xfrm>
          <a:prstGeom prst="rect">
            <a:avLst/>
          </a:prstGeom>
        </p:spPr>
      </p:pic>
      <p:sp>
        <p:nvSpPr>
          <p:cNvPr id="13" name="Text Box 63"/>
          <p:cNvSpPr txBox="1">
            <a:spLocks noChangeArrowheads="1"/>
          </p:cNvSpPr>
          <p:nvPr/>
        </p:nvSpPr>
        <p:spPr bwMode="auto">
          <a:xfrm>
            <a:off x="5940152" y="5065439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Cyprus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6" name="Text Box 63"/>
          <p:cNvSpPr txBox="1">
            <a:spLocks noChangeArrowheads="1"/>
          </p:cNvSpPr>
          <p:nvPr/>
        </p:nvSpPr>
        <p:spPr bwMode="auto">
          <a:xfrm>
            <a:off x="2357285" y="5085184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Portugal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7" name="Text Box 63"/>
          <p:cNvSpPr txBox="1">
            <a:spLocks noChangeArrowheads="1"/>
          </p:cNvSpPr>
          <p:nvPr/>
        </p:nvSpPr>
        <p:spPr bwMode="auto">
          <a:xfrm>
            <a:off x="3433552" y="5085184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Greece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8" name="Text Box 63"/>
          <p:cNvSpPr txBox="1">
            <a:spLocks noChangeArrowheads="1"/>
          </p:cNvSpPr>
          <p:nvPr/>
        </p:nvSpPr>
        <p:spPr bwMode="auto">
          <a:xfrm>
            <a:off x="4531984" y="5085184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Bulgaria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66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e-Challenge: Acquiring Soft &amp; Digital Skills Through Non-Formal Free-Time Practices</a:t>
            </a:r>
            <a:endParaRPr lang="el-GR" sz="24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27584" y="980728"/>
            <a:ext cx="7562850" cy="213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The </a:t>
            </a: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Summer e-Challenge</a:t>
            </a:r>
            <a:r>
              <a:rPr lang="en-US" altLang="el-GR" sz="1400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project in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short: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Summer </a:t>
            </a: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Coding Programme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that will focus on introducing young people </a:t>
            </a: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(13-16 </a:t>
            </a:r>
            <a:r>
              <a:rPr lang="en-US" altLang="el-GR" sz="1400" b="1" dirty="0" err="1">
                <a:solidFill>
                  <a:srgbClr val="C76361"/>
                </a:solidFill>
                <a:latin typeface="Calibri"/>
                <a:ea typeface="MS PGothic" pitchFamily="34" charset="-128"/>
              </a:rPr>
              <a:t>yrs</a:t>
            </a: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)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to the world of </a:t>
            </a: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Digital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and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Soft </a:t>
            </a: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Skills.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l-GR" sz="1400" u="sng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The </a:t>
            </a:r>
            <a:r>
              <a:rPr lang="en-US" altLang="el-GR" sz="1400" b="1" u="sng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Summer e-Challenge</a:t>
            </a:r>
            <a:r>
              <a:rPr lang="en-US" altLang="el-GR" sz="1400" u="sng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u="sng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School: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  3 Instructors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and </a:t>
            </a: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19 students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.</a:t>
            </a:r>
            <a:endParaRPr lang="en-US" altLang="el-GR" sz="1400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 Daily lessons for </a:t>
            </a: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2 Weeks: Digital &amp; Soft Skills 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 Online </a:t>
            </a:r>
            <a:r>
              <a:rPr lang="en-US" altLang="el-GR" sz="1400" b="1" dirty="0">
                <a:solidFill>
                  <a:srgbClr val="C76361"/>
                </a:solidFill>
                <a:latin typeface="Calibri"/>
                <a:ea typeface="MS PGothic" pitchFamily="34" charset="-128"/>
              </a:rPr>
              <a:t>E-learning Platform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for </a:t>
            </a: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Support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&amp;</a:t>
            </a:r>
            <a:r>
              <a:rPr lang="en-US" altLang="el-GR" sz="1400" b="1" dirty="0" smtClean="0">
                <a:solidFill>
                  <a:srgbClr val="C76361"/>
                </a:solidFill>
                <a:latin typeface="Calibri"/>
                <a:ea typeface="MS PGothic" pitchFamily="34" charset="-128"/>
              </a:rPr>
              <a:t>Communication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(forum, chat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).</a:t>
            </a:r>
            <a:endParaRPr lang="en-US" altLang="el-GR" sz="1400" b="1" dirty="0">
              <a:solidFill>
                <a:srgbClr val="C0504D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1" name="Text Box 63"/>
          <p:cNvSpPr txBox="1">
            <a:spLocks noChangeArrowheads="1"/>
          </p:cNvSpPr>
          <p:nvPr/>
        </p:nvSpPr>
        <p:spPr bwMode="auto">
          <a:xfrm>
            <a:off x="2143108" y="6453336"/>
            <a:ext cx="47149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  <a:hlinkClick r:id="rId4"/>
              </a:rPr>
              <a:t>http://summerchallenge.iit.demokritos.gr/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endParaRPr lang="en-US" altLang="el-GR" sz="1400" b="1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40968"/>
            <a:ext cx="8298899" cy="3168352"/>
          </a:xfrm>
          <a:prstGeom prst="rect">
            <a:avLst/>
          </a:prstGeom>
        </p:spPr>
      </p:pic>
      <p:pic>
        <p:nvPicPr>
          <p:cNvPr id="12" name="Picture 2" descr="F:\PROJECTS\12156 - E-CHALLENGES\IMAGES\SeC_Logo_Orange_Lettering_bottom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0"/>
            <a:ext cx="849281" cy="849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31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PRIMETECH: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Promoting </a:t>
            </a:r>
            <a:r>
              <a:rPr lang="en-US" sz="20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Technology Enhanced Teaching in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Primary Schools </a:t>
            </a:r>
            <a:endParaRPr lang="el-GR" sz="20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sp>
        <p:nvSpPr>
          <p:cNvPr id="11" name="Text Box 63"/>
          <p:cNvSpPr txBox="1">
            <a:spLocks noChangeArrowheads="1"/>
          </p:cNvSpPr>
          <p:nvPr/>
        </p:nvSpPr>
        <p:spPr bwMode="auto">
          <a:xfrm>
            <a:off x="2143108" y="6361583"/>
            <a:ext cx="47149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Website:</a:t>
            </a:r>
            <a:r>
              <a:rPr lang="en-US" altLang="el-GR" sz="1400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  <a:hlinkClick r:id="rId4"/>
              </a:rPr>
              <a:t>http://www.primetech-edu.eu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  <a:hlinkClick r:id="rId4"/>
              </a:rPr>
              <a:t>/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 </a:t>
            </a:r>
            <a:endParaRPr lang="en-US" altLang="el-GR" sz="1400" b="1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pic>
        <p:nvPicPr>
          <p:cNvPr id="3074" name="Picture 2" descr="http://www.primetech-edu.eu/wp-content/uploads/2017/03/primetech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9" y="44624"/>
            <a:ext cx="863103" cy="71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550" y="3933056"/>
            <a:ext cx="4788024" cy="20562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137" y="876350"/>
            <a:ext cx="2922045" cy="2437251"/>
          </a:xfrm>
          <a:prstGeom prst="rect">
            <a:avLst/>
          </a:prstGeom>
        </p:spPr>
      </p:pic>
      <p:sp>
        <p:nvSpPr>
          <p:cNvPr id="9" name="Text Box 63"/>
          <p:cNvSpPr txBox="1">
            <a:spLocks noChangeArrowheads="1"/>
          </p:cNvSpPr>
          <p:nvPr/>
        </p:nvSpPr>
        <p:spPr bwMode="auto">
          <a:xfrm>
            <a:off x="5724128" y="5835403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Cyprus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0" name="Text Box 63"/>
          <p:cNvSpPr txBox="1">
            <a:spLocks noChangeArrowheads="1"/>
          </p:cNvSpPr>
          <p:nvPr/>
        </p:nvSpPr>
        <p:spPr bwMode="auto">
          <a:xfrm>
            <a:off x="2411760" y="5835404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UK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2" name="Text Box 63"/>
          <p:cNvSpPr txBox="1">
            <a:spLocks noChangeArrowheads="1"/>
          </p:cNvSpPr>
          <p:nvPr/>
        </p:nvSpPr>
        <p:spPr bwMode="auto">
          <a:xfrm>
            <a:off x="4067944" y="5844929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Latvia 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3" name="Text Box 63"/>
          <p:cNvSpPr txBox="1">
            <a:spLocks noChangeArrowheads="1"/>
          </p:cNvSpPr>
          <p:nvPr/>
        </p:nvSpPr>
        <p:spPr bwMode="auto">
          <a:xfrm>
            <a:off x="2411760" y="3464123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Germany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4" name="Text Box 63"/>
          <p:cNvSpPr txBox="1">
            <a:spLocks noChangeArrowheads="1"/>
          </p:cNvSpPr>
          <p:nvPr/>
        </p:nvSpPr>
        <p:spPr bwMode="auto">
          <a:xfrm>
            <a:off x="5652120" y="3464123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Greece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5" name="Text Box 63"/>
          <p:cNvSpPr txBox="1">
            <a:spLocks noChangeArrowheads="1"/>
          </p:cNvSpPr>
          <p:nvPr/>
        </p:nvSpPr>
        <p:spPr bwMode="auto">
          <a:xfrm>
            <a:off x="4009616" y="3464123"/>
            <a:ext cx="9944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002060"/>
                </a:solidFill>
                <a:latin typeface="Calibri"/>
                <a:ea typeface="MS PGothic" pitchFamily="34" charset="-128"/>
              </a:rPr>
              <a:t>Romania</a:t>
            </a:r>
            <a:endParaRPr lang="en-US" altLang="el-GR" sz="1600" dirty="0">
              <a:solidFill>
                <a:srgbClr val="002060"/>
              </a:solidFill>
              <a:latin typeface="Calibri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280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PRIMETECH: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Promoting </a:t>
            </a:r>
            <a:r>
              <a:rPr lang="en-US" sz="20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Technology Enhanced Teaching in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Primary Schools </a:t>
            </a:r>
            <a:endParaRPr lang="el-GR" sz="20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27584" y="2708920"/>
            <a:ext cx="756285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The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PRIMETECH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project in aims: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-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to create the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Technology Enhanced Teaching Competence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Framework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which is the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basis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of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the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Open Badges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system to be used for the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R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ecognition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&amp;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V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alidation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of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teachers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knowledge and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skills</a:t>
            </a:r>
            <a:endParaRPr lang="en-US" altLang="el-GR" sz="1400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- to design and implement the PRIMETECH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P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rofessional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D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evelopment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P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rogramme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for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Teachers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with in-built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ICT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Training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offered both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O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nline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and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S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chool-based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and constant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M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onitoring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and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Assessment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procedures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offered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in an open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E-learning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environment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.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- to design a dynamic, interactive and powerful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E-learning Platform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with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E-learning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,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E-connectivity &amp; E-communication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functionalities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together with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Learning Modules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,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Training Material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</a:rPr>
              <a:t>, 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Guides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etc.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/>
            </a:r>
            <a:b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</a:b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Project Duration:</a:t>
            </a:r>
            <a:r>
              <a:rPr lang="el-GR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24 Months (01/10/2016 </a:t>
            </a:r>
            <a:r>
              <a:rPr lang="en-US" altLang="el-GR" sz="140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- </a:t>
            </a:r>
            <a:r>
              <a:rPr lang="en-US" altLang="el-GR" sz="1400" dirty="0" smtClean="0">
                <a:solidFill>
                  <a:prstClr val="black"/>
                </a:solidFill>
                <a:latin typeface="Calibri"/>
                <a:ea typeface="MS PGothic" pitchFamily="34" charset="-128"/>
              </a:rPr>
              <a:t>30/09/2018)</a:t>
            </a:r>
            <a:endParaRPr lang="el-GR" altLang="el-GR" sz="1400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1" name="Text Box 63"/>
          <p:cNvSpPr txBox="1">
            <a:spLocks noChangeArrowheads="1"/>
          </p:cNvSpPr>
          <p:nvPr/>
        </p:nvSpPr>
        <p:spPr bwMode="auto">
          <a:xfrm>
            <a:off x="2251554" y="5497487"/>
            <a:ext cx="47149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Website: </a:t>
            </a:r>
            <a:r>
              <a:rPr lang="en-US" altLang="el-GR" sz="1400" b="1" dirty="0">
                <a:solidFill>
                  <a:srgbClr val="C0504D"/>
                </a:solidFill>
                <a:latin typeface="Calibri"/>
                <a:ea typeface="MS PGothic" pitchFamily="34" charset="-128"/>
                <a:hlinkClick r:id="rId4"/>
              </a:rPr>
              <a:t>http://www.primetech-edu.eu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  <a:hlinkClick r:id="rId4"/>
              </a:rPr>
              <a:t>/</a:t>
            </a:r>
            <a:r>
              <a:rPr lang="en-US" altLang="el-GR" sz="1400" b="1" dirty="0" smtClean="0">
                <a:solidFill>
                  <a:srgbClr val="C0504D"/>
                </a:solidFill>
                <a:latin typeface="Calibri"/>
                <a:ea typeface="MS PGothic" pitchFamily="34" charset="-128"/>
              </a:rPr>
              <a:t>  </a:t>
            </a:r>
            <a:endParaRPr lang="en-US" altLang="el-GR" sz="1400" b="1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pic>
        <p:nvPicPr>
          <p:cNvPr id="3074" name="Picture 2" descr="http://www.primetech-edu.eu/wp-content/uploads/2017/03/primetech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9" y="44624"/>
            <a:ext cx="863103" cy="71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038" y="1052465"/>
            <a:ext cx="1985941" cy="165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e-Challenge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School</a:t>
            </a:r>
            <a:endParaRPr lang="el-GR" sz="20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pic>
        <p:nvPicPr>
          <p:cNvPr id="1026" name="Picture 2" descr="F:\PROJECTS\12135 - CODE@YOUTH\MOODLE\IMAGES\PROJECT\Code and Youth_Official_Logo_TRANSP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32" y="-71462"/>
            <a:ext cx="1000132" cy="1000132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7297" y="1352287"/>
            <a:ext cx="5908606" cy="49570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74897" y="916012"/>
            <a:ext cx="5233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www.youtube.com/watch?v=cFnrSaqnQaY</a:t>
            </a:r>
            <a:endParaRPr lang="el-GR" dirty="0" smtClean="0"/>
          </a:p>
          <a:p>
            <a:endParaRPr lang="en-US" dirty="0"/>
          </a:p>
        </p:txBody>
      </p:sp>
      <p:pic>
        <p:nvPicPr>
          <p:cNvPr id="7" name="Picture 2" descr="F:\PROJECTS\12156 - E-CHALLENGES\IMAGES\SeC_Logo_Orange_Lettering_botto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" y="0"/>
            <a:ext cx="849281" cy="849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423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e-Challenge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School</a:t>
            </a:r>
            <a:endParaRPr lang="el-GR" sz="20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pic>
        <p:nvPicPr>
          <p:cNvPr id="1026" name="Picture 2" descr="F:\PROJECTS\12135 - CODE@YOUTH\MOODLE\IMAGES\PROJECT\Code and Youth_Official_Logo_TRANSP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32" y="-71462"/>
            <a:ext cx="1000132" cy="100013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74897" y="916012"/>
            <a:ext cx="5233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www.youtube.com/watch?v=x8TbObvNlw0</a:t>
            </a:r>
            <a:endParaRPr lang="el-GR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3429" y="1412843"/>
            <a:ext cx="6014624" cy="5045977"/>
          </a:xfrm>
          <a:prstGeom prst="rect">
            <a:avLst/>
          </a:prstGeom>
        </p:spPr>
      </p:pic>
      <p:pic>
        <p:nvPicPr>
          <p:cNvPr id="7" name="Picture 2" descr="F:\PROJECTS\12156 - E-CHALLENGES\IMAGES\SeC_Logo_Orange_Lettering_botto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" y="0"/>
            <a:ext cx="849281" cy="849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62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e-Challenge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School</a:t>
            </a:r>
            <a:endParaRPr lang="el-GR" sz="20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pic>
        <p:nvPicPr>
          <p:cNvPr id="1026" name="Picture 2" descr="F:\PROJECTS\12135 - CODE@YOUTH\MOODLE\IMAGES\PROJECT\Code and Youth_Official_Logo_TRANSP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32" y="-71462"/>
            <a:ext cx="1000132" cy="100013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74897" y="916012"/>
            <a:ext cx="54258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www.youtube.com/watch?v=A3fvWpGk-Ao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8969" y="1390065"/>
            <a:ext cx="5877688" cy="4931094"/>
          </a:xfrm>
          <a:prstGeom prst="rect">
            <a:avLst/>
          </a:prstGeom>
        </p:spPr>
      </p:pic>
      <p:pic>
        <p:nvPicPr>
          <p:cNvPr id="7" name="Picture 2" descr="F:\PROJECTS\12156 - E-CHALLENGES\IMAGES\SeC_Logo_Orange_Lettering_botto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" y="0"/>
            <a:ext cx="849281" cy="849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095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914400" y="0"/>
            <a:ext cx="8229600" cy="844550"/>
          </a:xfrm>
          <a:prstGeom prst="rect">
            <a:avLst/>
          </a:prstGeom>
          <a:solidFill>
            <a:srgbClr val="2955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000" b="1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e-Challenge </a:t>
            </a:r>
            <a:r>
              <a:rPr lang="en-US" sz="2000" b="1" dirty="0" smtClean="0">
                <a:solidFill>
                  <a:prstClr val="white"/>
                </a:solidFill>
                <a:latin typeface="Calibri"/>
                <a:ea typeface="MS PGothic" pitchFamily="34" charset="-128"/>
              </a:rPr>
              <a:t>Summer School</a:t>
            </a:r>
            <a:endParaRPr lang="el-GR" sz="2000" b="1" dirty="0">
              <a:solidFill>
                <a:prstClr val="white"/>
              </a:solidFill>
              <a:latin typeface="Calibri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309320"/>
            <a:ext cx="1728191" cy="492534"/>
          </a:xfrm>
          <a:prstGeom prst="rect">
            <a:avLst/>
          </a:prstGeom>
        </p:spPr>
      </p:pic>
      <p:pic>
        <p:nvPicPr>
          <p:cNvPr id="1026" name="Picture 2" descr="F:\PROJECTS\12135 - CODE@YOUTH\MOODLE\IMAGES\PROJECT\Code and Youth_Official_Logo_TRANSP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32" y="-71462"/>
            <a:ext cx="1000132" cy="100013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74897" y="916012"/>
            <a:ext cx="54258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www.youtube.com/watch?v=5RPwDgr5ycU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9933" y="1402303"/>
            <a:ext cx="5848989" cy="4907017"/>
          </a:xfrm>
          <a:prstGeom prst="rect">
            <a:avLst/>
          </a:prstGeom>
        </p:spPr>
      </p:pic>
      <p:pic>
        <p:nvPicPr>
          <p:cNvPr id="7" name="Picture 2" descr="F:\PROJECTS\12156 - E-CHALLENGES\IMAGES\SeC_Logo_Orange_Lettering_botto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96" y="0"/>
            <a:ext cx="849281" cy="849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65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2726</TotalTime>
  <Words>344</Words>
  <Application>Microsoft Office PowerPoint</Application>
  <PresentationFormat>On-screen Show (4:3)</PresentationFormat>
  <Paragraphs>63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Ncsr "Demokritos"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MILLENIUM</dc:creator>
  <cp:lastModifiedBy>dragon</cp:lastModifiedBy>
  <cp:revision>643</cp:revision>
  <dcterms:created xsi:type="dcterms:W3CDTF">2004-03-11T15:29:01Z</dcterms:created>
  <dcterms:modified xsi:type="dcterms:W3CDTF">2017-11-21T10:27:10Z</dcterms:modified>
</cp:coreProperties>
</file>