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84" r:id="rId2"/>
    <p:sldId id="305" r:id="rId3"/>
    <p:sldId id="282" r:id="rId4"/>
    <p:sldId id="289" r:id="rId5"/>
    <p:sldId id="293" r:id="rId6"/>
    <p:sldId id="290" r:id="rId7"/>
    <p:sldId id="306" r:id="rId8"/>
    <p:sldId id="291" r:id="rId9"/>
    <p:sldId id="292" r:id="rId10"/>
    <p:sldId id="294" r:id="rId11"/>
    <p:sldId id="295" r:id="rId12"/>
    <p:sldId id="296" r:id="rId13"/>
    <p:sldId id="309" r:id="rId14"/>
    <p:sldId id="308" r:id="rId15"/>
    <p:sldId id="307" r:id="rId16"/>
    <p:sldId id="297" r:id="rId17"/>
    <p:sldId id="298" r:id="rId18"/>
    <p:sldId id="304" r:id="rId19"/>
  </p:sldIdLst>
  <p:sldSz cx="9144000" cy="5143500" type="screen16x9"/>
  <p:notesSz cx="6858000" cy="9144000"/>
  <p:embeddedFontLst>
    <p:embeddedFont>
      <p:font typeface="Open Sans" panose="020B0604020202020204" charset="0"/>
      <p:regular r:id="rId21"/>
      <p:bold r:id="rId22"/>
      <p:italic r:id="rId23"/>
      <p:boldItalic r:id="rId24"/>
    </p:embeddedFont>
    <p:embeddedFont>
      <p:font typeface="Economica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C9DF647-2505-4071-82EC-BAEC781EDB62}">
  <a:tblStyle styleId="{4C9DF647-2505-4071-82EC-BAEC781EDB62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598808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332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722810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24100208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580518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698439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00854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1915743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2356048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2332053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2793769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1997293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736811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883427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729167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055531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041812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148269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>
            <a:off x="7595937" y="4602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" name="Shape 17"/>
          <p:cNvSpPr/>
          <p:nvPr/>
        </p:nvSpPr>
        <p:spPr>
          <a:xfrm rot="10800000" flipH="1">
            <a:off x="466425" y="35583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311700" y="1399399"/>
            <a:ext cx="2808000" cy="2784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5" name="Shape 45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574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Open Sans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‹#›</a:t>
            </a:fld>
            <a:endParaRPr lang="en" sz="10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 descr="bigstock-Workplace-Of-A-Designer-In-Fla-78962194-1024x59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1979712" y="1830600"/>
            <a:ext cx="5118600" cy="14823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>
                <a:solidFill>
                  <a:schemeClr val="lt1"/>
                </a:solidFill>
              </a:rPr>
              <a:t>The </a:t>
            </a:r>
            <a:r>
              <a:rPr lang="en" dirty="0" smtClean="0">
                <a:solidFill>
                  <a:schemeClr val="lt1"/>
                </a:solidFill>
              </a:rPr>
              <a:t>Summer e-Challenge</a:t>
            </a:r>
            <a:br>
              <a:rPr lang="en" dirty="0" smtClean="0">
                <a:solidFill>
                  <a:schemeClr val="lt1"/>
                </a:solidFill>
              </a:rPr>
            </a:br>
            <a:r>
              <a:rPr lang="en" dirty="0" smtClean="0">
                <a:solidFill>
                  <a:schemeClr val="lt1"/>
                </a:solidFill>
              </a:rPr>
              <a:t>e-Learning Platform</a:t>
            </a:r>
            <a:endParaRPr lang="en" dirty="0">
              <a:solidFill>
                <a:schemeClr val="l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Course Participants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80389"/>
            <a:ext cx="6707673" cy="419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9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Coding and Robotics Course-Level Overview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8" name="Shape 236"/>
          <p:cNvSpPr txBox="1">
            <a:spLocks/>
          </p:cNvSpPr>
          <p:nvPr/>
        </p:nvSpPr>
        <p:spPr>
          <a:xfrm>
            <a:off x="7674477" y="1055042"/>
            <a:ext cx="1362019" cy="401191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ct val="61111"/>
            </a:pPr>
            <a: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Level</a:t>
            </a:r>
            <a:endParaRPr lang="en-GB" sz="2800" dirty="0" smtClean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endParaRPr lang="en-US" sz="2800" dirty="0" smtClean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Chapters</a:t>
            </a:r>
            <a:endParaRPr lang="en-US" sz="28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endParaRPr lang="en-US" sz="2800" dirty="0" smtClean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/>
            </a:r>
            <a:b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</a:br>
            <a: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/>
            </a:r>
            <a:br>
              <a:rPr lang="en-US" sz="28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</a:br>
            <a:endParaRPr lang="en-US" sz="2800" dirty="0" smtClean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US" sz="20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Overview</a:t>
            </a:r>
          </a:p>
          <a:p>
            <a:pPr>
              <a:buClr>
                <a:schemeClr val="dk1"/>
              </a:buClr>
              <a:buSzPct val="61111"/>
            </a:pPr>
            <a:r>
              <a:rPr lang="en-US" sz="20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Book</a:t>
            </a:r>
            <a:endParaRPr lang="en-GB" sz="20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3" y="1031140"/>
            <a:ext cx="7656504" cy="385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4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Soft Skills Course - Book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82770"/>
            <a:ext cx="7612831" cy="407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3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Coding and Robotics Course - Book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590"/>
            <a:ext cx="9144000" cy="34831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5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Coding and Robotics Course - Glossary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79088"/>
            <a:ext cx="7512436" cy="42928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4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Coding and Robotics Course - </a:t>
            </a:r>
            <a:r>
              <a:rPr lang="en-US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Forum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82320"/>
            <a:ext cx="6820862" cy="437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Soft Skills Course - Assignment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91630"/>
            <a:ext cx="8395131" cy="24829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2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Soft Skills Course - Submissions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79" y="934240"/>
            <a:ext cx="802272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9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33950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dirty="0">
                <a:latin typeface="Economica" panose="020B0604020202020204" charset="0"/>
              </a:rPr>
              <a:t>&lt;html&gt;</a:t>
            </a:r>
          </a:p>
          <a:p>
            <a:r>
              <a:rPr lang="en-GB" sz="3200" dirty="0">
                <a:latin typeface="Economica" panose="020B0604020202020204" charset="0"/>
              </a:rPr>
              <a:t>    </a:t>
            </a:r>
            <a:r>
              <a:rPr lang="en-GB" sz="3200" dirty="0" smtClean="0">
                <a:latin typeface="Economica" panose="020B0604020202020204" charset="0"/>
              </a:rPr>
              <a:t> &lt;</a:t>
            </a:r>
            <a:r>
              <a:rPr lang="en-GB" sz="3200" dirty="0">
                <a:latin typeface="Economica" panose="020B0604020202020204" charset="0"/>
              </a:rPr>
              <a:t>body&gt;</a:t>
            </a:r>
          </a:p>
          <a:p>
            <a:r>
              <a:rPr lang="en-GB" sz="3200" dirty="0">
                <a:latin typeface="Economica" panose="020B0604020202020204" charset="0"/>
              </a:rPr>
              <a:t>        &lt;p&gt;</a:t>
            </a:r>
          </a:p>
          <a:p>
            <a:r>
              <a:rPr lang="en-GB" sz="3200" dirty="0">
                <a:latin typeface="Economica" panose="020B0604020202020204" charset="0"/>
              </a:rPr>
              <a:t>          &lt;?</a:t>
            </a:r>
            <a:r>
              <a:rPr lang="en-GB" sz="3200" dirty="0" err="1">
                <a:latin typeface="Economica" panose="020B0604020202020204" charset="0"/>
              </a:rPr>
              <a:t>php</a:t>
            </a:r>
            <a:endParaRPr lang="en-GB" sz="3200" dirty="0">
              <a:latin typeface="Economica" panose="020B0604020202020204" charset="0"/>
            </a:endParaRPr>
          </a:p>
          <a:p>
            <a:r>
              <a:rPr lang="en-GB" sz="3200" dirty="0">
                <a:latin typeface="Economica" panose="020B0604020202020204" charset="0"/>
              </a:rPr>
              <a:t>            echo "</a:t>
            </a:r>
            <a:r>
              <a:rPr lang="en-GB" sz="3200" b="1" dirty="0">
                <a:solidFill>
                  <a:srgbClr val="FF0000"/>
                </a:solidFill>
                <a:latin typeface="Economica" panose="020B0604020202020204" charset="0"/>
              </a:rPr>
              <a:t>Thank you!!!</a:t>
            </a:r>
            <a:r>
              <a:rPr lang="en-GB" sz="3200" dirty="0">
                <a:latin typeface="Economica" panose="020B0604020202020204" charset="0"/>
              </a:rPr>
              <a:t>"; </a:t>
            </a:r>
          </a:p>
          <a:p>
            <a:r>
              <a:rPr lang="en-GB" sz="3200" dirty="0">
                <a:latin typeface="Economica" panose="020B0604020202020204" charset="0"/>
              </a:rPr>
              <a:t>          ?&gt;</a:t>
            </a:r>
          </a:p>
          <a:p>
            <a:r>
              <a:rPr lang="en-GB" sz="3200" dirty="0">
                <a:latin typeface="Economica" panose="020B0604020202020204" charset="0"/>
              </a:rPr>
              <a:t>        &lt;/p&gt;</a:t>
            </a:r>
          </a:p>
          <a:p>
            <a:r>
              <a:rPr lang="en-GB" sz="3200" dirty="0">
                <a:latin typeface="Economica" panose="020B0604020202020204" charset="0"/>
              </a:rPr>
              <a:t> </a:t>
            </a:r>
            <a:r>
              <a:rPr lang="en-GB" sz="3200" dirty="0" smtClean="0">
                <a:latin typeface="Economica" panose="020B0604020202020204" charset="0"/>
              </a:rPr>
              <a:t>    &lt;/</a:t>
            </a:r>
            <a:r>
              <a:rPr lang="en-GB" sz="3200" dirty="0">
                <a:latin typeface="Economica" panose="020B0604020202020204" charset="0"/>
              </a:rPr>
              <a:t>body&gt;</a:t>
            </a:r>
          </a:p>
          <a:p>
            <a:r>
              <a:rPr lang="en-GB" sz="3200" dirty="0">
                <a:latin typeface="Economica" panose="020B0604020202020204" charset="0"/>
              </a:rPr>
              <a:t>&lt;/html&gt;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91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-GB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</a:t>
            </a: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-Learning Platform Overview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8" name="Shape 236"/>
          <p:cNvSpPr txBox="1">
            <a:spLocks/>
          </p:cNvSpPr>
          <p:nvPr/>
        </p:nvSpPr>
        <p:spPr>
          <a:xfrm>
            <a:off x="107504" y="1120314"/>
            <a:ext cx="8928992" cy="382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ct val="61111"/>
            </a:pP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1. Creation of 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Profiles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for Students and Teachers</a:t>
            </a:r>
          </a:p>
          <a:p>
            <a:pPr>
              <a:buClr>
                <a:schemeClr val="dk1"/>
              </a:buClr>
              <a:buSzPct val="61111"/>
            </a:pPr>
            <a:endParaRPr lang="en-GB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GB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2. 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Hosts all relevant </a:t>
            </a:r>
            <a:r>
              <a:rPr lang="en-GB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E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ducational Material 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(Online </a:t>
            </a:r>
            <a:r>
              <a:rPr lang="en-GB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C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ourses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, Videos, other Resources)</a:t>
            </a:r>
            <a:endParaRPr lang="en-GB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endParaRPr lang="en-GB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n-GB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3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. Provides 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Communication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capabilities (Chat, </a:t>
            </a:r>
            <a:r>
              <a:rPr lang="en-GB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F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orum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, etc.)</a:t>
            </a:r>
            <a:endParaRPr lang="el-GR" dirty="0" smtClean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endParaRPr lang="el-GR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r>
              <a:rPr lang="el-GR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4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. Supports 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Assessment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 </a:t>
            </a:r>
            <a:r>
              <a:rPr lang="en-GB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M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ethods (</a:t>
            </a:r>
            <a:r>
              <a:rPr lang="en-US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Quizzes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, </a:t>
            </a:r>
            <a:r>
              <a:rPr lang="en-GB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Assignments</a:t>
            </a:r>
            <a:r>
              <a:rPr lang="en-GB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, </a:t>
            </a:r>
            <a:r>
              <a:rPr lang="en-GB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Economica"/>
              </a:rPr>
              <a:t>etc.)</a:t>
            </a:r>
            <a:endParaRPr lang="el-G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Economica"/>
            </a:endParaRPr>
          </a:p>
          <a:p>
            <a:pPr>
              <a:buClr>
                <a:schemeClr val="dk1"/>
              </a:buClr>
              <a:buSzPct val="61111"/>
            </a:pPr>
            <a:endParaRPr lang="en-GB" b="1" dirty="0" smtClean="0"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9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Front Page - Main Menu - Slider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98"/>
            <a:ext cx="9144000" cy="4043867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Front Page - Blocks Area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9662"/>
            <a:ext cx="9144000" cy="223648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4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Front Page - </a:t>
            </a:r>
            <a:r>
              <a:rPr lang="en-GB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Courses</a:t>
            </a: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 Area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7614"/>
            <a:ext cx="9144000" cy="3191454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4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Front Page - Footer Area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8" name="Shape 236"/>
          <p:cNvSpPr txBox="1">
            <a:spLocks/>
          </p:cNvSpPr>
          <p:nvPr/>
        </p:nvSpPr>
        <p:spPr>
          <a:xfrm>
            <a:off x="6516216" y="987574"/>
            <a:ext cx="2520280" cy="3888432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ct val="61111"/>
            </a:pPr>
            <a:r>
              <a:rPr lang="en-GB" sz="3200" dirty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Consortium</a:t>
            </a:r>
          </a:p>
          <a:p>
            <a:pPr>
              <a:buClr>
                <a:schemeClr val="dk1"/>
              </a:buClr>
              <a:buSzPct val="61111"/>
            </a:pPr>
            <a:r>
              <a:rPr lang="en-US" sz="3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Useful Links </a:t>
            </a:r>
          </a:p>
          <a:p>
            <a:pPr>
              <a:buClr>
                <a:schemeClr val="dk1"/>
              </a:buClr>
              <a:buSzPct val="61111"/>
            </a:pPr>
            <a:r>
              <a:rPr lang="en-US" sz="3200" dirty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Edison </a:t>
            </a:r>
            <a:r>
              <a:rPr lang="en-US" sz="3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Robots Video</a:t>
            </a:r>
          </a:p>
          <a:p>
            <a:pPr>
              <a:buClr>
                <a:schemeClr val="dk1"/>
              </a:buClr>
              <a:buSzPct val="61111"/>
            </a:pPr>
            <a:r>
              <a:rPr lang="en-US" sz="3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Erasmus+ Logo</a:t>
            </a:r>
            <a:endParaRPr lang="en-GB" sz="3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5606"/>
            <a:ext cx="6590166" cy="3416816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-GB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E</a:t>
            </a: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-Learning Platform Overview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8872"/>
            <a:ext cx="9144000" cy="414495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5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Student Profile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45" y="886697"/>
            <a:ext cx="3047967" cy="40799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" y="882769"/>
            <a:ext cx="2216584" cy="4083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782320"/>
            <a:ext cx="3563888" cy="418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1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0"/>
          <p:cNvSpPr txBox="1">
            <a:spLocks/>
          </p:cNvSpPr>
          <p:nvPr/>
        </p:nvSpPr>
        <p:spPr>
          <a:xfrm>
            <a:off x="11840" y="51470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buClr>
                <a:schemeClr val="dk1"/>
              </a:buClr>
              <a:buSzPct val="25000"/>
            </a:pPr>
            <a:r>
              <a:rPr lang="en" sz="4200" dirty="0" smtClean="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Student Dashboard</a:t>
            </a:r>
            <a:endParaRPr lang="en" sz="4200" dirty="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0" y="0"/>
            <a:ext cx="1741170" cy="782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" y="1059582"/>
            <a:ext cx="9132160" cy="37382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43958"/>
            <a:ext cx="2803980" cy="5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187</Words>
  <Application>Microsoft Office PowerPoint</Application>
  <PresentationFormat>On-screen Show (16:9)</PresentationFormat>
  <Paragraphs>61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Open Sans</vt:lpstr>
      <vt:lpstr>Economica</vt:lpstr>
      <vt:lpstr>luxe</vt:lpstr>
      <vt:lpstr>The Summer e-Challenge e-Learning Platform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 and Youth</dc:title>
  <cp:lastModifiedBy>dragon</cp:lastModifiedBy>
  <cp:revision>59</cp:revision>
  <dcterms:modified xsi:type="dcterms:W3CDTF">2017-11-20T17:20:30Z</dcterms:modified>
</cp:coreProperties>
</file>